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74" r:id="rId3"/>
    <p:sldId id="275" r:id="rId4"/>
    <p:sldId id="258" r:id="rId5"/>
    <p:sldId id="259" r:id="rId6"/>
    <p:sldId id="260" r:id="rId7"/>
    <p:sldId id="276" r:id="rId8"/>
    <p:sldId id="261" r:id="rId9"/>
    <p:sldId id="262" r:id="rId10"/>
    <p:sldId id="264" r:id="rId11"/>
    <p:sldId id="266" r:id="rId12"/>
    <p:sldId id="306" r:id="rId13"/>
    <p:sldId id="307" r:id="rId14"/>
    <p:sldId id="308" r:id="rId15"/>
    <p:sldId id="265" r:id="rId16"/>
    <p:sldId id="291" r:id="rId17"/>
    <p:sldId id="292" r:id="rId18"/>
    <p:sldId id="293" r:id="rId19"/>
    <p:sldId id="294" r:id="rId20"/>
    <p:sldId id="277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280" r:id="rId33"/>
    <p:sldId id="281" r:id="rId34"/>
    <p:sldId id="282" r:id="rId35"/>
    <p:sldId id="283" r:id="rId36"/>
    <p:sldId id="284" r:id="rId37"/>
    <p:sldId id="285" r:id="rId38"/>
    <p:sldId id="287" r:id="rId39"/>
    <p:sldId id="288" r:id="rId40"/>
    <p:sldId id="289" r:id="rId41"/>
    <p:sldId id="290" r:id="rId42"/>
    <p:sldId id="278" r:id="rId43"/>
  </p:sldIdLst>
  <p:sldSz cx="12192000" cy="6858000"/>
  <p:notesSz cx="6858000" cy="9144000"/>
  <p:embeddedFontLst>
    <p:embeddedFont>
      <p:font typeface="KoPubWorld돋움체_Pro Light" panose="00000300000000000000" pitchFamily="50" charset="-127"/>
      <p:regular r:id="rId44"/>
    </p:embeddedFont>
    <p:embeddedFont>
      <p:font typeface="KoPubWorld돋움체_Pro Medium" panose="00000600000000000000" pitchFamily="50" charset="-127"/>
      <p:regular r:id="rId45"/>
    </p:embeddedFont>
    <p:embeddedFont>
      <p:font typeface="Tmon몬소리 Black" panose="02000A03000000000000" pitchFamily="2" charset="-127"/>
      <p:bold r:id="rId46"/>
    </p:embeddedFont>
    <p:embeddedFont>
      <p:font typeface="Tmon몬소리OTF Black" panose="02000A03000000000000" pitchFamily="50" charset="-127"/>
      <p:bold r:id="rId47"/>
    </p:embeddedFont>
    <p:embeddedFont>
      <p:font typeface="경기천년제목 Bold" panose="02020803020101020101" pitchFamily="18" charset="-127"/>
      <p:bold r:id="rId48"/>
    </p:embeddedFont>
    <p:embeddedFont>
      <p:font typeface="KoPubWorld돋움체 Bold" panose="00000800000000000000" pitchFamily="2" charset="-127"/>
      <p:bold r:id="rId49"/>
    </p:embeddedFont>
    <p:embeddedFont>
      <p:font typeface="KoPubWorld돋움체 Medium" panose="00000600000000000000" pitchFamily="2" charset="-127"/>
      <p:regular r:id="rId50"/>
    </p:embeddedFont>
    <p:embeddedFont>
      <p:font typeface="나눔고딕" panose="020D0604000000000000" pitchFamily="50" charset="-127"/>
      <p:regular r:id="rId51"/>
      <p:bold r:id="rId52"/>
    </p:embeddedFont>
    <p:embeddedFont>
      <p:font typeface="나눔고딕 ExtraBold" panose="020D0904000000000000" pitchFamily="50" charset="-127"/>
      <p:bold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D2"/>
    <a:srgbClr val="0047B0"/>
    <a:srgbClr val="DA0000"/>
    <a:srgbClr val="000000"/>
    <a:srgbClr val="0051C8"/>
    <a:srgbClr val="FF5050"/>
    <a:srgbClr val="FFFFFF"/>
    <a:srgbClr val="0066FF"/>
    <a:srgbClr val="3399FF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63" y="58"/>
      </p:cViewPr>
      <p:guideLst>
        <p:guide orient="horz" pos="38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2CABA-80C0-4306-95AE-36FD9FEE8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DE4522-45FF-438D-8EA9-D6AF9157D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1F8A2-4EC1-4E6C-A1DD-DC0E09EE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ABEBA-246F-4110-BAD5-13C2D070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55011-901B-4596-9179-7ECC637D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51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1A9CA-CF4E-4B1E-9C8D-E2533540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521421-666E-41FE-829C-FABDEFEF4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4D5C8-945A-4442-A09B-0B17F02A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EC4C3-F5E6-4AC4-BF0D-3260FC95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E9AA6-EF1A-41DF-A344-40E59BF1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3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3E3035-B6C6-47F9-96E5-717070B53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694E3-CB05-408F-85E2-1510DB2AA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13B0B-20E8-419B-BF72-28181B19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F05A9-40CE-46A2-8FF9-268DDE14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A9E51F-E94D-4320-934C-4FCCFF5C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55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00077-E7B2-4F5D-9555-706C68C7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593AF4-AECC-464B-9F02-8A1E4984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2D350-DFB2-4E29-9B1E-3911FF36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0A026-A27F-40D8-81ED-FEE8D1D9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62932-4792-4C78-81DF-7AFDEEC0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06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83BCB-8EC6-4E6D-A69A-08045534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F4F6DF-9F8D-47B2-83A2-6FC92E416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3512E-104C-4648-BEA5-72C35095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29CE7-C305-4532-9301-855A99CC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2D818-188C-41FF-AF9C-E18344F1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6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4033E-0C32-47B5-9020-CFFF65DB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428905-F28A-40FA-A444-9C1AD5108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060A18-F821-409A-A107-1F388BE40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97F21B-F9CE-4F21-81CF-48D248827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A273F3-6482-4ED6-B0F3-D00325C24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FAF58F-D028-4823-990C-DA9381DB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89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93226-C846-41D5-9AC5-FAB2EC4C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10333-30B9-4F70-908B-C1F47BE1B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00BD1-E866-497B-9C41-F5142BCB3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B3911-E50A-454E-9161-DBD998350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42F228-EB34-4515-868E-DD351920D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0446FE-4FA3-4A2E-9945-1A22DCAF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2C6043-67EC-4B38-A9A8-E6A80D83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781BC5-23F5-4B27-9D9C-A3885E19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13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2034D-6DA3-46C6-BF04-F6FD1129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AC82D5-75FE-4329-B2B7-66BB5AB3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F4E64D-F2AB-4723-BD86-1E582515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8714E4-1CC9-4C94-B548-0EFACB87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9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8737D4-B7A2-43B7-A0D3-E018E0E1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8A3E45-47F5-4C8D-8324-DC31EF36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75D8F-2EBE-4C2E-8A75-925E9968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9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73C7-998F-4ACD-90F1-0A1D2D71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879FE-0F09-4BD9-9003-033F4ADA0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1C9C70-1D70-4CE2-B9F9-64215FAA3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5C00B-62F2-4D31-AD8B-129FAB53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466DD-4BCD-4F1F-85F8-7F7B973F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0EC44-4EC1-4FCC-82E4-73BE6AB5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95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32092-8D40-483F-BB81-2CFEAC80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1D0AD2-A8AD-46A6-AC62-407924250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BC879-8411-41A3-8CC9-55CAC5BFE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BAAC25-6C16-4A00-94FA-E1D482DF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01DCE-72EF-465D-8B16-DA0FFAE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E7637-9DAB-4A3D-B8AF-44F43F7D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27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64CAD0-E884-4222-A7F7-D64FCEF3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90857E-E433-49F0-827E-7734A2150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8B1FC-3A2E-4E49-9072-0A3DA967C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8F54C-9D80-484E-9DB7-8EAA6F73EF8F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20EB7-A83D-4121-8AB3-4BB83FD81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D134E-E6D3-4725-886D-D09414A3B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FDECA-1DCE-41BF-BCC3-C6FD60910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XnVuQSVer0oQjUYFa8oVV4ngQArCdOqT/Q7Csu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usk's Neuralink Brings Us Closer to Being &quot;Cybernetically Enhanced&quot;">
            <a:extLst>
              <a:ext uri="{FF2B5EF4-FFF2-40B4-BE49-F238E27FC236}">
                <a16:creationId xmlns:a16="http://schemas.microsoft.com/office/drawing/2014/main" id="{4857D260-B642-4234-9E1D-882CF57D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14"/>
            <a:ext cx="12192000" cy="53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04B3E6-2F92-4E6F-88C2-805759A8BFC5}"/>
              </a:ext>
            </a:extLst>
          </p:cNvPr>
          <p:cNvSpPr/>
          <p:nvPr/>
        </p:nvSpPr>
        <p:spPr>
          <a:xfrm>
            <a:off x="0" y="-9787"/>
            <a:ext cx="12192000" cy="534981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7BE5C-FECB-42C3-87FB-EBAAB2508D24}"/>
              </a:ext>
            </a:extLst>
          </p:cNvPr>
          <p:cNvSpPr txBox="1"/>
          <p:nvPr/>
        </p:nvSpPr>
        <p:spPr>
          <a:xfrm>
            <a:off x="402671" y="3435589"/>
            <a:ext cx="7071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bg1"/>
                  </a:solidFill>
                </a:ln>
                <a:solidFill>
                  <a:srgbClr val="0047B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KHU FACE-ID</a:t>
            </a:r>
            <a:endParaRPr lang="ko-KR" altLang="en-US" sz="6000" dirty="0">
              <a:ln>
                <a:solidFill>
                  <a:schemeClr val="bg1"/>
                </a:solidFill>
              </a:ln>
              <a:solidFill>
                <a:srgbClr val="0047B0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35DFD-AF35-4FDD-85D1-E7166F611BE2}"/>
              </a:ext>
            </a:extLst>
          </p:cNvPr>
          <p:cNvSpPr txBox="1"/>
          <p:nvPr/>
        </p:nvSpPr>
        <p:spPr>
          <a:xfrm>
            <a:off x="402670" y="2419926"/>
            <a:ext cx="7071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창의적 종합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2B2BA-4BFF-4DBC-A0FD-D1F62B5C10C4}"/>
              </a:ext>
            </a:extLst>
          </p:cNvPr>
          <p:cNvSpPr txBox="1"/>
          <p:nvPr/>
        </p:nvSpPr>
        <p:spPr>
          <a:xfrm>
            <a:off x="7291709" y="5805506"/>
            <a:ext cx="683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김동혁  김승원  김태호  </a:t>
            </a:r>
            <a:r>
              <a:rPr lang="ko-KR" altLang="en-US" sz="24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김호성</a:t>
            </a:r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유정수</a:t>
            </a:r>
          </a:p>
        </p:txBody>
      </p:sp>
    </p:spTree>
    <p:extLst>
      <p:ext uri="{BB962C8B-B14F-4D97-AF65-F5344CB8AC3E}">
        <p14:creationId xmlns:p14="http://schemas.microsoft.com/office/powerpoint/2010/main" val="154301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402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프론트엔드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백엔드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구현 단위로 구분하여 서비스 구현이 이루어 진다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로직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04D54A-3550-4B04-B6C2-22500D40C606}"/>
              </a:ext>
            </a:extLst>
          </p:cNvPr>
          <p:cNvSpPr/>
          <p:nvPr/>
        </p:nvSpPr>
        <p:spPr>
          <a:xfrm>
            <a:off x="9552265" y="2826400"/>
            <a:ext cx="2189526" cy="2439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699DAF-0D5E-4FF9-A7CE-57915AFD2C1E}"/>
              </a:ext>
            </a:extLst>
          </p:cNvPr>
          <p:cNvSpPr/>
          <p:nvPr/>
        </p:nvSpPr>
        <p:spPr>
          <a:xfrm>
            <a:off x="436228" y="4348822"/>
            <a:ext cx="2175545" cy="9893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F2479F-9707-48F1-8EE5-B675B64CCC02}"/>
              </a:ext>
            </a:extLst>
          </p:cNvPr>
          <p:cNvSpPr/>
          <p:nvPr/>
        </p:nvSpPr>
        <p:spPr>
          <a:xfrm>
            <a:off x="4249023" y="2818238"/>
            <a:ext cx="3693954" cy="2508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1F5BC0-B3CF-476D-B7E2-14CE76924CBA}"/>
              </a:ext>
            </a:extLst>
          </p:cNvPr>
          <p:cNvSpPr/>
          <p:nvPr/>
        </p:nvSpPr>
        <p:spPr>
          <a:xfrm>
            <a:off x="436227" y="2826400"/>
            <a:ext cx="2175545" cy="970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8B67A1-7814-4315-AD70-C28237E09E84}"/>
              </a:ext>
            </a:extLst>
          </p:cNvPr>
          <p:cNvCxnSpPr>
            <a:cxnSpLocks/>
            <a:stCxn id="29" idx="1"/>
            <a:endCxn id="29" idx="3"/>
          </p:cNvCxnSpPr>
          <p:nvPr/>
        </p:nvCxnSpPr>
        <p:spPr>
          <a:xfrm>
            <a:off x="4249023" y="4072623"/>
            <a:ext cx="369395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78CEC4-2D88-4591-A873-B6AAEDA416CD}"/>
              </a:ext>
            </a:extLst>
          </p:cNvPr>
          <p:cNvSpPr txBox="1"/>
          <p:nvPr/>
        </p:nvSpPr>
        <p:spPr>
          <a:xfrm>
            <a:off x="5219350" y="4362030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할당 서버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B9CD2F-64EE-48FF-B4BC-ADEE79F62339}"/>
              </a:ext>
            </a:extLst>
          </p:cNvPr>
          <p:cNvSpPr txBox="1"/>
          <p:nvPr/>
        </p:nvSpPr>
        <p:spPr>
          <a:xfrm>
            <a:off x="5212359" y="3052658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</a:t>
            </a: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할당 서버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CA616F-B443-4356-B9A8-F10230483A58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611772" y="3301732"/>
            <a:ext cx="1637250" cy="9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067B77F-630A-402A-8034-9E683889475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611773" y="4843512"/>
            <a:ext cx="163724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603DF4B-7F36-403E-9EB1-DF84C7C6FFC6}"/>
              </a:ext>
            </a:extLst>
          </p:cNvPr>
          <p:cNvCxnSpPr>
            <a:cxnSpLocks/>
          </p:cNvCxnSpPr>
          <p:nvPr/>
        </p:nvCxnSpPr>
        <p:spPr>
          <a:xfrm flipV="1">
            <a:off x="7937385" y="4920141"/>
            <a:ext cx="163725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4E9624C-E52E-4E83-B284-2E053A312EBF}"/>
              </a:ext>
            </a:extLst>
          </p:cNvPr>
          <p:cNvCxnSpPr>
            <a:cxnSpLocks/>
          </p:cNvCxnSpPr>
          <p:nvPr/>
        </p:nvCxnSpPr>
        <p:spPr>
          <a:xfrm flipH="1">
            <a:off x="7934589" y="3225104"/>
            <a:ext cx="163725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DD09B3-44AD-4655-A917-30AD9B77EDC4}"/>
              </a:ext>
            </a:extLst>
          </p:cNvPr>
          <p:cNvSpPr/>
          <p:nvPr/>
        </p:nvSpPr>
        <p:spPr>
          <a:xfrm>
            <a:off x="604008" y="2215352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 엔드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4375F9-6E16-4B5C-BF58-3F6A030BDC1E}"/>
              </a:ext>
            </a:extLst>
          </p:cNvPr>
          <p:cNvSpPr/>
          <p:nvPr/>
        </p:nvSpPr>
        <p:spPr>
          <a:xfrm>
            <a:off x="4745372" y="2207928"/>
            <a:ext cx="2687274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CPU Server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31E636-3A02-4FE7-BC62-1B75839B1D89}"/>
              </a:ext>
            </a:extLst>
          </p:cNvPr>
          <p:cNvSpPr/>
          <p:nvPr/>
        </p:nvSpPr>
        <p:spPr>
          <a:xfrm>
            <a:off x="9734026" y="2212770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GPU Server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0168EB-DEB2-409B-8B64-F641E142BBD0}"/>
              </a:ext>
            </a:extLst>
          </p:cNvPr>
          <p:cNvSpPr/>
          <p:nvPr/>
        </p:nvSpPr>
        <p:spPr>
          <a:xfrm>
            <a:off x="4253218" y="5822094"/>
            <a:ext cx="3689760" cy="584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6D8EB919-8311-4FF2-8EE4-B17101B7F32D}"/>
              </a:ext>
            </a:extLst>
          </p:cNvPr>
          <p:cNvCxnSpPr>
            <a:cxnSpLocks/>
          </p:cNvCxnSpPr>
          <p:nvPr/>
        </p:nvCxnSpPr>
        <p:spPr>
          <a:xfrm flipH="1" flipV="1">
            <a:off x="5182298" y="5307921"/>
            <a:ext cx="2098" cy="495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0CA78B3-5CC7-46AB-A364-1ECACA59481D}"/>
              </a:ext>
            </a:extLst>
          </p:cNvPr>
          <p:cNvCxnSpPr>
            <a:cxnSpLocks/>
          </p:cNvCxnSpPr>
          <p:nvPr/>
        </p:nvCxnSpPr>
        <p:spPr>
          <a:xfrm>
            <a:off x="6972650" y="5347559"/>
            <a:ext cx="0" cy="479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0C5D5C55-7EC2-4A53-8F7B-693D6C4C6BF1}"/>
              </a:ext>
            </a:extLst>
          </p:cNvPr>
          <p:cNvSpPr txBox="1"/>
          <p:nvPr/>
        </p:nvSpPr>
        <p:spPr>
          <a:xfrm>
            <a:off x="2989975" y="4566513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CA1B8D-8DA0-4A23-ADD8-0BDB5EC74AF7}"/>
              </a:ext>
            </a:extLst>
          </p:cNvPr>
          <p:cNvSpPr txBox="1"/>
          <p:nvPr/>
        </p:nvSpPr>
        <p:spPr>
          <a:xfrm>
            <a:off x="2989975" y="3063997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2BE56B-7729-4E97-BE17-0863D8E3857D}"/>
              </a:ext>
            </a:extLst>
          </p:cNvPr>
          <p:cNvSpPr txBox="1"/>
          <p:nvPr/>
        </p:nvSpPr>
        <p:spPr>
          <a:xfrm>
            <a:off x="8321181" y="4643142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617D65-8EAA-491A-838C-FA8516130AA8}"/>
              </a:ext>
            </a:extLst>
          </p:cNvPr>
          <p:cNvSpPr txBox="1"/>
          <p:nvPr/>
        </p:nvSpPr>
        <p:spPr>
          <a:xfrm>
            <a:off x="8312792" y="2970043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Info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14B5C3-7CD7-41F4-9828-1B72677B776E}"/>
              </a:ext>
            </a:extLst>
          </p:cNvPr>
          <p:cNvSpPr txBox="1"/>
          <p:nvPr/>
        </p:nvSpPr>
        <p:spPr>
          <a:xfrm>
            <a:off x="6770616" y="5435451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Info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B2AA7E-9024-40BB-B03B-B8D515E35A78}"/>
              </a:ext>
            </a:extLst>
          </p:cNvPr>
          <p:cNvSpPr txBox="1"/>
          <p:nvPr/>
        </p:nvSpPr>
        <p:spPr>
          <a:xfrm>
            <a:off x="4995645" y="5435778"/>
            <a:ext cx="880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endParaRPr lang="ko-KR" altLang="en-US" sz="1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A53AA8-A5D7-4543-965F-A07D8372881F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9552265" y="4046358"/>
            <a:ext cx="21895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B445DF-C0D0-4336-B4BD-98EA82370E0C}"/>
              </a:ext>
            </a:extLst>
          </p:cNvPr>
          <p:cNvSpPr txBox="1"/>
          <p:nvPr/>
        </p:nvSpPr>
        <p:spPr>
          <a:xfrm>
            <a:off x="9784359" y="3109673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</a:t>
            </a:r>
          </a:p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Recognition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EF935F-068C-40B9-8958-5A47687B5112}"/>
              </a:ext>
            </a:extLst>
          </p:cNvPr>
          <p:cNvSpPr txBox="1"/>
          <p:nvPr/>
        </p:nvSpPr>
        <p:spPr>
          <a:xfrm>
            <a:off x="9770378" y="4456282"/>
            <a:ext cx="175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출결 관리</a:t>
            </a:r>
          </a:p>
        </p:txBody>
      </p:sp>
    </p:spTree>
    <p:extLst>
      <p:ext uri="{BB962C8B-B14F-4D97-AF65-F5344CB8AC3E}">
        <p14:creationId xmlns:p14="http://schemas.microsoft.com/office/powerpoint/2010/main" val="141027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362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프론트엔드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백엔드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구현 단위로 구분하여 서비스 구현이 이루어 진다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로직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699DAF-0D5E-4FF9-A7CE-57915AFD2C1E}"/>
              </a:ext>
            </a:extLst>
          </p:cNvPr>
          <p:cNvSpPr/>
          <p:nvPr/>
        </p:nvSpPr>
        <p:spPr>
          <a:xfrm>
            <a:off x="436228" y="4348822"/>
            <a:ext cx="2175545" cy="9893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1F5BC0-B3CF-476D-B7E2-14CE76924CBA}"/>
              </a:ext>
            </a:extLst>
          </p:cNvPr>
          <p:cNvSpPr/>
          <p:nvPr/>
        </p:nvSpPr>
        <p:spPr>
          <a:xfrm>
            <a:off x="436227" y="2826400"/>
            <a:ext cx="2175545" cy="970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DD09B3-44AD-4655-A917-30AD9B77EDC4}"/>
              </a:ext>
            </a:extLst>
          </p:cNvPr>
          <p:cNvSpPr/>
          <p:nvPr/>
        </p:nvSpPr>
        <p:spPr>
          <a:xfrm>
            <a:off x="604008" y="2215352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프론트 엔드</a:t>
            </a:r>
            <a:endParaRPr lang="en-US" altLang="ko-KR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DC5B5-792A-4F5B-AB0F-1F1964406ECD}"/>
              </a:ext>
            </a:extLst>
          </p:cNvPr>
          <p:cNvSpPr txBox="1"/>
          <p:nvPr/>
        </p:nvSpPr>
        <p:spPr>
          <a:xfrm>
            <a:off x="2994869" y="2819233"/>
            <a:ext cx="729003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웹페이지를 통해 인식된 학생들의 정보 제공 및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기능 수행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교수님 로그인 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선택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구현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조작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3ECD7C-F971-41F5-9B4A-BBD5A5F14A7C}"/>
              </a:ext>
            </a:extLst>
          </p:cNvPr>
          <p:cNvSpPr txBox="1"/>
          <p:nvPr/>
        </p:nvSpPr>
        <p:spPr>
          <a:xfrm>
            <a:off x="2936146" y="4348822"/>
            <a:ext cx="798632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스마트폰을 통해 영상을 촬영하여 서버로 넘기기 위한 어플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 스트리밍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카메라로 입력 받은 데이터를 프레임 단위로 서버로 전달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회원가입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교수님 로그인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선택 ▶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촬영 시작</a:t>
            </a:r>
          </a:p>
        </p:txBody>
      </p:sp>
    </p:spTree>
    <p:extLst>
      <p:ext uri="{BB962C8B-B14F-4D97-AF65-F5344CB8AC3E}">
        <p14:creationId xmlns:p14="http://schemas.microsoft.com/office/powerpoint/2010/main" val="198456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362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현재까지 얼굴인식 모델을 활용하여 진행한 결과를 보여준다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 중간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Example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141499-0F36-457E-8AD1-0D6F01FCF1BD}"/>
              </a:ext>
            </a:extLst>
          </p:cNvPr>
          <p:cNvGrpSpPr/>
          <p:nvPr/>
        </p:nvGrpSpPr>
        <p:grpSpPr>
          <a:xfrm>
            <a:off x="3984771" y="2385969"/>
            <a:ext cx="4222458" cy="4222458"/>
            <a:chOff x="764167" y="2417288"/>
            <a:chExt cx="4222458" cy="422245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8225531-1E7F-4B7B-AD0B-EDC97F58F7D4}"/>
                </a:ext>
              </a:extLst>
            </p:cNvPr>
            <p:cNvSpPr/>
            <p:nvPr/>
          </p:nvSpPr>
          <p:spPr>
            <a:xfrm>
              <a:off x="764167" y="2417288"/>
              <a:ext cx="4222458" cy="422245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204236-BF18-442D-8370-FCB998110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22663" y="2826636"/>
              <a:ext cx="3106724" cy="317982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78A94D-CB17-4B87-B668-4ACF8815AAFE}"/>
                </a:ext>
              </a:extLst>
            </p:cNvPr>
            <p:cNvSpPr/>
            <p:nvPr/>
          </p:nvSpPr>
          <p:spPr>
            <a:xfrm>
              <a:off x="2416029" y="3783435"/>
              <a:ext cx="931178" cy="746620"/>
            </a:xfrm>
            <a:prstGeom prst="rect">
              <a:avLst/>
            </a:prstGeom>
            <a:noFill/>
            <a:ln w="76200">
              <a:solidFill>
                <a:srgbClr val="0055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3BB227-7D06-4749-9B72-CDE4B2727EC1}"/>
                </a:ext>
              </a:extLst>
            </p:cNvPr>
            <p:cNvSpPr txBox="1"/>
            <p:nvPr/>
          </p:nvSpPr>
          <p:spPr>
            <a:xfrm>
              <a:off x="2013358" y="3324602"/>
              <a:ext cx="1853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FFFF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이름 </a:t>
              </a:r>
              <a:r>
                <a:rPr lang="en-US" altLang="ko-KR" sz="2000" dirty="0">
                  <a:solidFill>
                    <a:srgbClr val="FFFF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score: XX</a:t>
              </a:r>
              <a:endParaRPr lang="ko-KR" altLang="en-US" sz="2000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14A05BC-13C3-41C0-994B-4CE1BCE1985A}"/>
              </a:ext>
            </a:extLst>
          </p:cNvPr>
          <p:cNvSpPr txBox="1"/>
          <p:nvPr/>
        </p:nvSpPr>
        <p:spPr>
          <a:xfrm>
            <a:off x="683295" y="3636829"/>
            <a:ext cx="286109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이름 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인식된 얼굴의 본인 이름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D66CD-4560-499C-86B8-6D313AC33A3F}"/>
              </a:ext>
            </a:extLst>
          </p:cNvPr>
          <p:cNvSpPr txBox="1"/>
          <p:nvPr/>
        </p:nvSpPr>
        <p:spPr>
          <a:xfrm>
            <a:off x="8647611" y="3636829"/>
            <a:ext cx="306333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SCORE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학습된 데이터와 일치 정도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D618F7-C0C3-4B40-8EE8-D2434F7151F5}"/>
              </a:ext>
            </a:extLst>
          </p:cNvPr>
          <p:cNvCxnSpPr>
            <a:cxnSpLocks/>
          </p:cNvCxnSpPr>
          <p:nvPr/>
        </p:nvCxnSpPr>
        <p:spPr>
          <a:xfrm flipV="1">
            <a:off x="3023127" y="3493340"/>
            <a:ext cx="2210835" cy="3083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952571-1ECA-40DA-A622-08A2D2CD8EC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087929" y="3493338"/>
            <a:ext cx="2080944" cy="4081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59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362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현재까지 얼굴인식 모델을 활용하여 진행한 결과를 보여준다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 중간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Example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KakaoTalk_20200524_220950940">
            <a:hlinkClick r:id="" action="ppaction://media"/>
            <a:extLst>
              <a:ext uri="{FF2B5EF4-FFF2-40B4-BE49-F238E27FC236}">
                <a16:creationId xmlns:a16="http://schemas.microsoft.com/office/drawing/2014/main" id="{9F92FDD7-6A64-467D-9103-6D8D23312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4626" y="2156894"/>
            <a:ext cx="7903036" cy="449129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373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00524_220950940">
            <a:hlinkClick r:id="" action="ppaction://media"/>
            <a:extLst>
              <a:ext uri="{FF2B5EF4-FFF2-40B4-BE49-F238E27FC236}">
                <a16:creationId xmlns:a16="http://schemas.microsoft.com/office/drawing/2014/main" id="{9F92FDD7-6A64-467D-9103-6D8D23312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0226" y="35490"/>
            <a:ext cx="9316528" cy="679663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147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26A1BD-7CE5-4594-82B1-32066EA33C08}"/>
              </a:ext>
            </a:extLst>
          </p:cNvPr>
          <p:cNvSpPr/>
          <p:nvPr/>
        </p:nvSpPr>
        <p:spPr>
          <a:xfrm>
            <a:off x="9552265" y="2826400"/>
            <a:ext cx="2189526" cy="24399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5C6D9-56ED-48CD-8A98-D2644748D5E4}"/>
              </a:ext>
            </a:extLst>
          </p:cNvPr>
          <p:cNvSpPr txBox="1"/>
          <p:nvPr/>
        </p:nvSpPr>
        <p:spPr>
          <a:xfrm>
            <a:off x="9770378" y="4456282"/>
            <a:ext cx="175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출결 관리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B16478-085E-42E8-8100-1C2FE7E335EA}"/>
              </a:ext>
            </a:extLst>
          </p:cNvPr>
          <p:cNvSpPr txBox="1"/>
          <p:nvPr/>
        </p:nvSpPr>
        <p:spPr>
          <a:xfrm>
            <a:off x="9784359" y="3109673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</a:t>
            </a:r>
          </a:p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Recognition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3637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구현 단위로 구분하여 서비스 구현이 이루어 진다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KHU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FACE-ID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로직 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699DAF-0D5E-4FF9-A7CE-57915AFD2C1E}"/>
              </a:ext>
            </a:extLst>
          </p:cNvPr>
          <p:cNvSpPr/>
          <p:nvPr/>
        </p:nvSpPr>
        <p:spPr>
          <a:xfrm>
            <a:off x="436228" y="4357211"/>
            <a:ext cx="2175545" cy="9893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F2479F-9707-48F1-8EE5-B675B64CCC02}"/>
              </a:ext>
            </a:extLst>
          </p:cNvPr>
          <p:cNvSpPr/>
          <p:nvPr/>
        </p:nvSpPr>
        <p:spPr>
          <a:xfrm>
            <a:off x="4249023" y="2826627"/>
            <a:ext cx="3693954" cy="25087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1F5BC0-B3CF-476D-B7E2-14CE76924CBA}"/>
              </a:ext>
            </a:extLst>
          </p:cNvPr>
          <p:cNvSpPr/>
          <p:nvPr/>
        </p:nvSpPr>
        <p:spPr>
          <a:xfrm>
            <a:off x="436227" y="2834789"/>
            <a:ext cx="2175545" cy="970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endParaRPr lang="ko-KR" altLang="en-US" sz="2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8B67A1-7814-4315-AD70-C28237E09E84}"/>
              </a:ext>
            </a:extLst>
          </p:cNvPr>
          <p:cNvCxnSpPr>
            <a:cxnSpLocks/>
            <a:stCxn id="29" idx="1"/>
            <a:endCxn id="29" idx="3"/>
          </p:cNvCxnSpPr>
          <p:nvPr/>
        </p:nvCxnSpPr>
        <p:spPr>
          <a:xfrm>
            <a:off x="4249023" y="4081012"/>
            <a:ext cx="369395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78CEC4-2D88-4591-A873-B6AAEDA416CD}"/>
              </a:ext>
            </a:extLst>
          </p:cNvPr>
          <p:cNvSpPr txBox="1"/>
          <p:nvPr/>
        </p:nvSpPr>
        <p:spPr>
          <a:xfrm>
            <a:off x="5219350" y="4370419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할당 서버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B9CD2F-64EE-48FF-B4BC-ADEE79F62339}"/>
              </a:ext>
            </a:extLst>
          </p:cNvPr>
          <p:cNvSpPr txBox="1"/>
          <p:nvPr/>
        </p:nvSpPr>
        <p:spPr>
          <a:xfrm>
            <a:off x="5212359" y="2978432"/>
            <a:ext cx="17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</a:t>
            </a:r>
          </a:p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할당 서버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DDD09B3-44AD-4655-A917-30AD9B77EDC4}"/>
              </a:ext>
            </a:extLst>
          </p:cNvPr>
          <p:cNvSpPr/>
          <p:nvPr/>
        </p:nvSpPr>
        <p:spPr>
          <a:xfrm>
            <a:off x="604008" y="2223741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프론트 엔드</a:t>
            </a:r>
            <a:endParaRPr lang="en-US" altLang="ko-KR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4375F9-6E16-4B5C-BF58-3F6A030BDC1E}"/>
              </a:ext>
            </a:extLst>
          </p:cNvPr>
          <p:cNvSpPr/>
          <p:nvPr/>
        </p:nvSpPr>
        <p:spPr>
          <a:xfrm>
            <a:off x="4745372" y="2216317"/>
            <a:ext cx="2687274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CPU Server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D31E636-3A02-4FE7-BC62-1B75839B1D89}"/>
              </a:ext>
            </a:extLst>
          </p:cNvPr>
          <p:cNvSpPr/>
          <p:nvPr/>
        </p:nvSpPr>
        <p:spPr>
          <a:xfrm>
            <a:off x="9734026" y="2221159"/>
            <a:ext cx="1853966" cy="610815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GPU Server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4B38D51-3CAF-4613-A43A-0898B1F2BA99}"/>
              </a:ext>
            </a:extLst>
          </p:cNvPr>
          <p:cNvCxnSpPr/>
          <p:nvPr/>
        </p:nvCxnSpPr>
        <p:spPr>
          <a:xfrm>
            <a:off x="2172749" y="4667343"/>
            <a:ext cx="2822896" cy="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6422024-1A6A-4352-984F-3833410CF0FA}"/>
              </a:ext>
            </a:extLst>
          </p:cNvPr>
          <p:cNvCxnSpPr>
            <a:cxnSpLocks/>
          </p:cNvCxnSpPr>
          <p:nvPr/>
        </p:nvCxnSpPr>
        <p:spPr>
          <a:xfrm flipV="1">
            <a:off x="4995645" y="3542333"/>
            <a:ext cx="0" cy="112501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DE930E-BC14-4130-9DE6-03F863D608A8}"/>
              </a:ext>
            </a:extLst>
          </p:cNvPr>
          <p:cNvCxnSpPr>
            <a:cxnSpLocks/>
          </p:cNvCxnSpPr>
          <p:nvPr/>
        </p:nvCxnSpPr>
        <p:spPr>
          <a:xfrm>
            <a:off x="2172749" y="3542332"/>
            <a:ext cx="2822896" cy="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297A02D-1B73-4B5C-8963-99DD9B795997}"/>
              </a:ext>
            </a:extLst>
          </p:cNvPr>
          <p:cNvCxnSpPr>
            <a:cxnSpLocks/>
          </p:cNvCxnSpPr>
          <p:nvPr/>
        </p:nvCxnSpPr>
        <p:spPr>
          <a:xfrm>
            <a:off x="2172749" y="4894974"/>
            <a:ext cx="7561277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318E6BF-9862-4C30-A372-553AD1090800}"/>
              </a:ext>
            </a:extLst>
          </p:cNvPr>
          <p:cNvCxnSpPr>
            <a:cxnSpLocks/>
          </p:cNvCxnSpPr>
          <p:nvPr/>
        </p:nvCxnSpPr>
        <p:spPr>
          <a:xfrm flipH="1" flipV="1">
            <a:off x="9722842" y="3210887"/>
            <a:ext cx="11184" cy="1717643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C38256F-6CBC-49EA-B203-F01259A9A58B}"/>
              </a:ext>
            </a:extLst>
          </p:cNvPr>
          <p:cNvCxnSpPr>
            <a:cxnSpLocks/>
          </p:cNvCxnSpPr>
          <p:nvPr/>
        </p:nvCxnSpPr>
        <p:spPr>
          <a:xfrm flipV="1">
            <a:off x="2172749" y="3244442"/>
            <a:ext cx="7561277" cy="64899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1AF081-A88B-40C5-AE9C-5C7EBF6134A4}"/>
              </a:ext>
            </a:extLst>
          </p:cNvPr>
          <p:cNvSpPr/>
          <p:nvPr/>
        </p:nvSpPr>
        <p:spPr>
          <a:xfrm>
            <a:off x="436228" y="5553512"/>
            <a:ext cx="11319544" cy="10813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A68AE31-8772-459A-99B1-F623547B3895}"/>
              </a:ext>
            </a:extLst>
          </p:cNvPr>
          <p:cNvCxnSpPr>
            <a:cxnSpLocks/>
          </p:cNvCxnSpPr>
          <p:nvPr/>
        </p:nvCxnSpPr>
        <p:spPr>
          <a:xfrm>
            <a:off x="1108746" y="5901037"/>
            <a:ext cx="1763085" cy="0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16BE2AD-E11E-42BB-9DC3-35EAF312872D}"/>
              </a:ext>
            </a:extLst>
          </p:cNvPr>
          <p:cNvCxnSpPr>
            <a:cxnSpLocks/>
          </p:cNvCxnSpPr>
          <p:nvPr/>
        </p:nvCxnSpPr>
        <p:spPr>
          <a:xfrm>
            <a:off x="1100357" y="6273800"/>
            <a:ext cx="1763085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A5F74B0-CC5E-4662-B86E-29D0845B8B79}"/>
              </a:ext>
            </a:extLst>
          </p:cNvPr>
          <p:cNvSpPr txBox="1"/>
          <p:nvPr/>
        </p:nvSpPr>
        <p:spPr>
          <a:xfrm>
            <a:off x="3280097" y="6135422"/>
            <a:ext cx="6442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학생의 정보를 나타내기 위한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GPU Server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거친다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36D995-D778-4DE2-97A9-92FB9B72EF2E}"/>
              </a:ext>
            </a:extLst>
          </p:cNvPr>
          <p:cNvSpPr txBox="1"/>
          <p:nvPr/>
        </p:nvSpPr>
        <p:spPr>
          <a:xfrm>
            <a:off x="3280096" y="5759127"/>
            <a:ext cx="6442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대부분의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CPU Server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 거친다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5AD7B26-0102-44FC-8F30-77BBD6C7D156}"/>
              </a:ext>
            </a:extLst>
          </p:cNvPr>
          <p:cNvCxnSpPr>
            <a:cxnSpLocks/>
            <a:stCxn id="31" idx="1"/>
            <a:endCxn id="31" idx="3"/>
          </p:cNvCxnSpPr>
          <p:nvPr/>
        </p:nvCxnSpPr>
        <p:spPr>
          <a:xfrm>
            <a:off x="9552265" y="4046358"/>
            <a:ext cx="218952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23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4837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 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구현을 위해 얼굴인식 모델인 </a:t>
            </a:r>
            <a:r>
              <a:rPr lang="en-US" altLang="ko-KR" sz="1200" dirty="0"/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사용하였다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A45596-F9CB-4326-AA25-491035787C5E}"/>
              </a:ext>
            </a:extLst>
          </p:cNvPr>
          <p:cNvGrpSpPr/>
          <p:nvPr/>
        </p:nvGrpSpPr>
        <p:grpSpPr>
          <a:xfrm>
            <a:off x="452249" y="1712567"/>
            <a:ext cx="5511328" cy="4642838"/>
            <a:chOff x="307027" y="2321252"/>
            <a:chExt cx="5511328" cy="40351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4C50B8-DBD9-41E6-BE26-5F7E498947B5}"/>
                </a:ext>
              </a:extLst>
            </p:cNvPr>
            <p:cNvSpPr/>
            <p:nvPr/>
          </p:nvSpPr>
          <p:spPr>
            <a:xfrm>
              <a:off x="307027" y="2321252"/>
              <a:ext cx="5373317" cy="427840"/>
            </a:xfrm>
            <a:prstGeom prst="rect">
              <a:avLst/>
            </a:prstGeom>
            <a:solidFill>
              <a:srgbClr val="004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논문 정리</a:t>
              </a:r>
              <a:endPara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B619D02-B9A1-4945-8D4D-E0D9B6493304}"/>
                </a:ext>
              </a:extLst>
            </p:cNvPr>
            <p:cNvGrpSpPr/>
            <p:nvPr/>
          </p:nvGrpSpPr>
          <p:grpSpPr>
            <a:xfrm>
              <a:off x="307027" y="2321252"/>
              <a:ext cx="5511328" cy="4035160"/>
              <a:chOff x="307027" y="2321252"/>
              <a:chExt cx="5511328" cy="4035160"/>
            </a:xfrm>
          </p:grpSpPr>
          <p:pic>
            <p:nvPicPr>
              <p:cNvPr id="1026" name="Picture 2" descr="https://arsfutura-production.s3.us-east-1.amazonaws.com/magazine/2019/10/face_recognition/ellen-selfie-tagged.jpg">
                <a:extLst>
                  <a:ext uri="{FF2B5EF4-FFF2-40B4-BE49-F238E27FC236}">
                    <a16:creationId xmlns:a16="http://schemas.microsoft.com/office/drawing/2014/main" id="{CB9FC1B2-C2B6-4A61-AF6C-0D3800CF0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27" y="3836001"/>
                <a:ext cx="5373317" cy="252041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D86142-4BD0-4667-99A6-03F832B0861F}"/>
                  </a:ext>
                </a:extLst>
              </p:cNvPr>
              <p:cNvSpPr txBox="1"/>
              <p:nvPr/>
            </p:nvSpPr>
            <p:spPr>
              <a:xfrm>
                <a:off x="307027" y="2887890"/>
                <a:ext cx="54349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MTCNN (</a:t>
                </a:r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Multi-Task Cascaded Convolutional Neural Networks</a:t>
                </a:r>
                <a:r>
                  <a:rPr lang="en-US" altLang="ko-KR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57E4EC-53D4-4F69-95A2-1B2458986157}"/>
                  </a:ext>
                </a:extLst>
              </p:cNvPr>
              <p:cNvSpPr txBox="1"/>
              <p:nvPr/>
            </p:nvSpPr>
            <p:spPr>
              <a:xfrm>
                <a:off x="445038" y="3231484"/>
                <a:ext cx="53733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: Neural Network </a:t>
                </a:r>
                <a:r>
                  <a:rPr lang="ko-KR" altLang="en-US" sz="1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기반으로 사진에서 얼굴과 얼굴의 주요 지점을 인식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B60674D-D068-47B0-82E1-5317CEA90540}"/>
                  </a:ext>
                </a:extLst>
              </p:cNvPr>
              <p:cNvSpPr/>
              <p:nvPr/>
            </p:nvSpPr>
            <p:spPr>
              <a:xfrm>
                <a:off x="307027" y="2321252"/>
                <a:ext cx="5373317" cy="4035160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D96734-B9A4-4E8A-BED5-3A6FDA8E61C9}"/>
              </a:ext>
            </a:extLst>
          </p:cNvPr>
          <p:cNvGrpSpPr/>
          <p:nvPr/>
        </p:nvGrpSpPr>
        <p:grpSpPr>
          <a:xfrm>
            <a:off x="6069167" y="1712567"/>
            <a:ext cx="5650019" cy="4642839"/>
            <a:chOff x="6091772" y="2027696"/>
            <a:chExt cx="5650019" cy="464283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2FC8B93-963A-46B0-A276-D35B48B1ECE6}"/>
                </a:ext>
              </a:extLst>
            </p:cNvPr>
            <p:cNvGrpSpPr/>
            <p:nvPr/>
          </p:nvGrpSpPr>
          <p:grpSpPr>
            <a:xfrm>
              <a:off x="6091772" y="2033788"/>
              <a:ext cx="5650019" cy="4636747"/>
              <a:chOff x="6091772" y="2033788"/>
              <a:chExt cx="5650019" cy="463674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2E5F2F0-524E-433B-BC48-92B10B9D4A8A}"/>
                  </a:ext>
                </a:extLst>
              </p:cNvPr>
              <p:cNvGrpSpPr/>
              <p:nvPr/>
            </p:nvGrpSpPr>
            <p:grpSpPr>
              <a:xfrm>
                <a:off x="6091772" y="2438700"/>
                <a:ext cx="2235096" cy="4180692"/>
                <a:chOff x="9518666" y="2524284"/>
                <a:chExt cx="1819275" cy="3477988"/>
              </a:xfrm>
            </p:grpSpPr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3A3898B0-1BB7-40D1-BD7E-A21591020B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18666" y="2524284"/>
                  <a:ext cx="1819275" cy="2400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028FB4EE-B013-4ADA-BBDE-40DDA1495C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90652" y="5430772"/>
                  <a:ext cx="523875" cy="571500"/>
                </a:xfrm>
                <a:prstGeom prst="rect">
                  <a:avLst/>
                </a:prstGeom>
              </p:spPr>
            </p:pic>
            <p:sp>
              <p:nvSpPr>
                <p:cNvPr id="5" name="화살표: 아래쪽 4">
                  <a:extLst>
                    <a:ext uri="{FF2B5EF4-FFF2-40B4-BE49-F238E27FC236}">
                      <a16:creationId xmlns:a16="http://schemas.microsoft.com/office/drawing/2014/main" id="{CDAA4067-A45C-459E-AE3A-F4A23373FFEE}"/>
                    </a:ext>
                  </a:extLst>
                </p:cNvPr>
                <p:cNvSpPr/>
                <p:nvPr/>
              </p:nvSpPr>
              <p:spPr>
                <a:xfrm>
                  <a:off x="10237477" y="4924583"/>
                  <a:ext cx="651030" cy="224465"/>
                </a:xfrm>
                <a:prstGeom prst="down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BECAC75-69C0-48E2-B072-BAE21B592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6868" y="2461629"/>
                <a:ext cx="3414923" cy="4208906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B7C2A01-BF28-42CD-82F3-61EF6034D678}"/>
                  </a:ext>
                </a:extLst>
              </p:cNvPr>
              <p:cNvSpPr/>
              <p:nvPr/>
            </p:nvSpPr>
            <p:spPr>
              <a:xfrm>
                <a:off x="6368474" y="2033788"/>
                <a:ext cx="5373317" cy="427840"/>
              </a:xfrm>
              <a:prstGeom prst="rect">
                <a:avLst/>
              </a:prstGeom>
              <a:solidFill>
                <a:srgbClr val="004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Example Code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04AAADE-D01C-4BA8-905E-27E304DD34D8}"/>
                </a:ext>
              </a:extLst>
            </p:cNvPr>
            <p:cNvSpPr/>
            <p:nvPr/>
          </p:nvSpPr>
          <p:spPr>
            <a:xfrm>
              <a:off x="6368474" y="2027696"/>
              <a:ext cx="5373317" cy="4642838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55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4837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 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구현을 위해 얼굴인식 모델인 </a:t>
            </a:r>
            <a:r>
              <a:rPr lang="en-US" altLang="ko-KR" sz="1200" dirty="0"/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사용하였다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307027" y="1590256"/>
            <a:ext cx="11535785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논문 정리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7E4EC-53D4-4F69-95A2-1B2458986157}"/>
              </a:ext>
            </a:extLst>
          </p:cNvPr>
          <p:cNvSpPr txBox="1"/>
          <p:nvPr/>
        </p:nvSpPr>
        <p:spPr>
          <a:xfrm>
            <a:off x="307026" y="5386790"/>
            <a:ext cx="554513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사람의 얼굴 이미지에서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검출해내는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Deep neural network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 이미지에서 얼굴의 가장 중요한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들을 나타내는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128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벡터 값을 산출하고 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Embedding.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BD8CAA-1CB7-4886-838C-77BDDDB8F7F3}"/>
              </a:ext>
            </a:extLst>
          </p:cNvPr>
          <p:cNvSpPr txBox="1"/>
          <p:nvPr/>
        </p:nvSpPr>
        <p:spPr>
          <a:xfrm>
            <a:off x="307028" y="2162348"/>
            <a:ext cx="1153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classification">
            <a:hlinkClick r:id="" action="ppaction://media"/>
            <a:extLst>
              <a:ext uri="{FF2B5EF4-FFF2-40B4-BE49-F238E27FC236}">
                <a16:creationId xmlns:a16="http://schemas.microsoft.com/office/drawing/2014/main" id="{A405EE93-6362-4516-910D-265C4F49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6653" y="3024812"/>
            <a:ext cx="5356159" cy="21057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DF9089-BAB5-4E1A-80B5-91660F541D0E}"/>
              </a:ext>
            </a:extLst>
          </p:cNvPr>
          <p:cNvSpPr txBox="1"/>
          <p:nvPr/>
        </p:nvSpPr>
        <p:spPr>
          <a:xfrm>
            <a:off x="6486652" y="5386790"/>
            <a:ext cx="5398320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새로 입력된 얼굴과 기존의 데이터 간의 벡터간 거리를 계산하여 어떤 사람인지 판별</a:t>
            </a:r>
            <a:endParaRPr lang="ko-KR" altLang="en-US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8" name="Picture 4" descr="https://arsfutura-production.s3.us-east-1.amazonaws.com/magazine/2019/10/face_recognition/facenet-brki.png">
            <a:extLst>
              <a:ext uri="{FF2B5EF4-FFF2-40B4-BE49-F238E27FC236}">
                <a16:creationId xmlns:a16="http://schemas.microsoft.com/office/drawing/2014/main" id="{D9930A85-A6C3-422E-AE49-6BA06930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7" y="3024812"/>
            <a:ext cx="5398322" cy="21057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6CC3E403-02D5-4269-B55B-659B24632E68}"/>
              </a:ext>
            </a:extLst>
          </p:cNvPr>
          <p:cNvSpPr/>
          <p:nvPr/>
        </p:nvSpPr>
        <p:spPr>
          <a:xfrm rot="10800000">
            <a:off x="5099560" y="2613787"/>
            <a:ext cx="1942011" cy="299029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1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3964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성능 평가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Hub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제공하는 천 명의 얼굴 사진을 이용해 서비스의 성능을 평가한다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KHU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FACE-ID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성능 평가 방법 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D0FF9D-37DB-4A0A-9268-C855335F18DD}"/>
              </a:ext>
            </a:extLst>
          </p:cNvPr>
          <p:cNvSpPr/>
          <p:nvPr/>
        </p:nvSpPr>
        <p:spPr>
          <a:xfrm>
            <a:off x="1280719" y="2888133"/>
            <a:ext cx="3954011" cy="1743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Hub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얼굴 사진 약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중간 목표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:20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목표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200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</a:p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팀원들의 사진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5353481-119D-4F03-A8A3-1D326BB63783}"/>
              </a:ext>
            </a:extLst>
          </p:cNvPr>
          <p:cNvSpPr/>
          <p:nvPr/>
        </p:nvSpPr>
        <p:spPr>
          <a:xfrm>
            <a:off x="6968455" y="2888133"/>
            <a:ext cx="3954011" cy="17439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팀원들의 사진을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잘 인식하는지 파악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37A8748-CFAA-4E97-91A3-DA333632840B}"/>
              </a:ext>
            </a:extLst>
          </p:cNvPr>
          <p:cNvSpPr/>
          <p:nvPr/>
        </p:nvSpPr>
        <p:spPr>
          <a:xfrm>
            <a:off x="5771626" y="3514987"/>
            <a:ext cx="687897" cy="4278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5ACB96-5FFB-409A-9CF4-BD20F8A97960}"/>
              </a:ext>
            </a:extLst>
          </p:cNvPr>
          <p:cNvSpPr/>
          <p:nvPr/>
        </p:nvSpPr>
        <p:spPr>
          <a:xfrm>
            <a:off x="0" y="5574065"/>
            <a:ext cx="12192000" cy="12839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팀원의 얼굴인식 정확도에 따라 서비스 성능 평가 유도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479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372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성능 평가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Hub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제공하는 천 명의 얼굴 사진을 전처리를 통해 데이터 수집을 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성능 평가를 위한 데이터 수집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E354E-1C65-493D-9447-DE431184EC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257" y="2829299"/>
            <a:ext cx="2347391" cy="15649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D9840E-0B7D-4DEB-AAFE-E4247D101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94" y="2829298"/>
            <a:ext cx="2347392" cy="1564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83806D-301F-4F02-AE99-C94A2F31F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" y="2829298"/>
            <a:ext cx="2347392" cy="1564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3FC5BC-B976-4E1F-8D9B-53D70EBFA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30" y="2829298"/>
            <a:ext cx="2347393" cy="15649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01DF1C-967A-4ED2-A8A6-B908717679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19" y="2829298"/>
            <a:ext cx="2347392" cy="1564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644612-A2C0-4349-804E-E66F7974FA77}"/>
              </a:ext>
            </a:extLst>
          </p:cNvPr>
          <p:cNvSpPr txBox="1"/>
          <p:nvPr/>
        </p:nvSpPr>
        <p:spPr>
          <a:xfrm>
            <a:off x="366836" y="4609334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무표정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B519C-0C0E-4A1E-9FDD-9C0B498142A8}"/>
              </a:ext>
            </a:extLst>
          </p:cNvPr>
          <p:cNvSpPr txBox="1"/>
          <p:nvPr/>
        </p:nvSpPr>
        <p:spPr>
          <a:xfrm>
            <a:off x="2783041" y="4617217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웃는표정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5FAB3A-7F6B-4D33-906C-7AB705F44A47}"/>
              </a:ext>
            </a:extLst>
          </p:cNvPr>
          <p:cNvSpPr txBox="1"/>
          <p:nvPr/>
        </p:nvSpPr>
        <p:spPr>
          <a:xfrm>
            <a:off x="5191555" y="4617217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좌측하단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06FEC2-8192-47BB-BCF5-990350504798}"/>
              </a:ext>
            </a:extLst>
          </p:cNvPr>
          <p:cNvSpPr txBox="1"/>
          <p:nvPr/>
        </p:nvSpPr>
        <p:spPr>
          <a:xfrm>
            <a:off x="7600069" y="4617217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우측하단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54B08-6ABF-49E3-92C5-3BC3AD3334F8}"/>
              </a:ext>
            </a:extLst>
          </p:cNvPr>
          <p:cNvSpPr txBox="1"/>
          <p:nvPr/>
        </p:nvSpPr>
        <p:spPr>
          <a:xfrm>
            <a:off x="10008583" y="4581902"/>
            <a:ext cx="182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안경착용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5C28DB-AA57-43C2-AEA7-BA1F2D4C8D87}"/>
              </a:ext>
            </a:extLst>
          </p:cNvPr>
          <p:cNvSpPr/>
          <p:nvPr/>
        </p:nvSpPr>
        <p:spPr>
          <a:xfrm>
            <a:off x="0" y="5574065"/>
            <a:ext cx="12192000" cy="12839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Hub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제공한 한국인 안면 데이터 중 인물 당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가지의 사진을 활용하여 학습 데이터 구축</a:t>
            </a:r>
          </a:p>
        </p:txBody>
      </p:sp>
    </p:spTree>
    <p:extLst>
      <p:ext uri="{BB962C8B-B14F-4D97-AF65-F5344CB8AC3E}">
        <p14:creationId xmlns:p14="http://schemas.microsoft.com/office/powerpoint/2010/main" val="118384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Musk's Neuralink Brings Us Closer to Being &quot;Cybernetically Enhanced&quot;">
            <a:extLst>
              <a:ext uri="{FF2B5EF4-FFF2-40B4-BE49-F238E27FC236}">
                <a16:creationId xmlns:a16="http://schemas.microsoft.com/office/drawing/2014/main" id="{FD030069-A521-4EBA-8988-1B5BA0689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14"/>
            <a:ext cx="12192000" cy="487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58906" y="5300193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56291" y="5300194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기획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42220" y="5300193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7779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dirty="0">
                <a:ln>
                  <a:solidFill>
                    <a:srgbClr val="37779F">
                      <a:alpha val="15000"/>
                    </a:srgbClr>
                  </a:solidFill>
                </a:ln>
                <a:solidFill>
                  <a:srgbClr val="0047B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-2" y="0"/>
            <a:ext cx="12192000" cy="487496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8835" y="3930504"/>
            <a:ext cx="214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3656" y="564829"/>
            <a:ext cx="11364687" cy="440137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60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132F4ECC-34CD-45D0-B2AA-38E5E1B0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15266"/>
            <a:ext cx="12192000" cy="314609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03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422" y="3601496"/>
            <a:ext cx="209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1470" y="4908659"/>
            <a:ext cx="722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실제 서비스를 구현하기 위한 작업들에 대해서 설명하도록 하겠습니다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26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2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GCP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Google Cloud Platform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이용해 </a:t>
            </a:r>
            <a:r>
              <a:rPr lang="ko-KR" altLang="en-US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앱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서버를 구동할 컴퓨팅 파워를 만든다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64191" y="1590256"/>
            <a:ext cx="11277600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GCP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D421BE-F7E7-4A76-89CD-BEA69C544775}"/>
              </a:ext>
            </a:extLst>
          </p:cNvPr>
          <p:cNvSpPr/>
          <p:nvPr/>
        </p:nvSpPr>
        <p:spPr>
          <a:xfrm>
            <a:off x="440679" y="2221159"/>
            <a:ext cx="11302254" cy="610815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CPU &amp; GPU Server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482F86-A88E-43F7-A867-033AA7017389}"/>
              </a:ext>
            </a:extLst>
          </p:cNvPr>
          <p:cNvGrpSpPr/>
          <p:nvPr/>
        </p:nvGrpSpPr>
        <p:grpSpPr>
          <a:xfrm>
            <a:off x="1168083" y="2991349"/>
            <a:ext cx="2604784" cy="3515189"/>
            <a:chOff x="1464217" y="2966182"/>
            <a:chExt cx="2604784" cy="3515189"/>
          </a:xfrm>
        </p:grpSpPr>
        <p:sp>
          <p:nvSpPr>
            <p:cNvPr id="12" name="TextBox 11"/>
            <p:cNvSpPr txBox="1"/>
            <p:nvPr/>
          </p:nvSpPr>
          <p:spPr>
            <a:xfrm>
              <a:off x="1981690" y="4419268"/>
              <a:ext cx="1584088" cy="206210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vCPU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8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30GB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메모리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 GPU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타이완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8FA8C5F-1FDF-471F-99FF-CCA3F7AD702D}"/>
                </a:ext>
              </a:extLst>
            </p:cNvPr>
            <p:cNvSpPr/>
            <p:nvPr/>
          </p:nvSpPr>
          <p:spPr>
            <a:xfrm>
              <a:off x="1470500" y="2966182"/>
              <a:ext cx="2598501" cy="909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KHUFACEID-MAIN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6713B3C-5FD0-4300-9CA0-8A069792DAEC}"/>
                </a:ext>
              </a:extLst>
            </p:cNvPr>
            <p:cNvSpPr/>
            <p:nvPr/>
          </p:nvSpPr>
          <p:spPr>
            <a:xfrm>
              <a:off x="1470500" y="3875902"/>
              <a:ext cx="2598501" cy="436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APP &amp; WEB </a:t>
              </a:r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구동</a:t>
              </a:r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27A2773-70B3-483B-ACEF-B39E05046018}"/>
                </a:ext>
              </a:extLst>
            </p:cNvPr>
            <p:cNvSpPr/>
            <p:nvPr/>
          </p:nvSpPr>
          <p:spPr>
            <a:xfrm>
              <a:off x="1464217" y="4311941"/>
              <a:ext cx="2604784" cy="206210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D96A09-C848-48E5-B11A-C484AAD48914}"/>
              </a:ext>
            </a:extLst>
          </p:cNvPr>
          <p:cNvGrpSpPr/>
          <p:nvPr/>
        </p:nvGrpSpPr>
        <p:grpSpPr>
          <a:xfrm>
            <a:off x="4796749" y="2991349"/>
            <a:ext cx="2598502" cy="3515189"/>
            <a:chOff x="4813170" y="2966182"/>
            <a:chExt cx="2598502" cy="3515189"/>
          </a:xfrm>
        </p:grpSpPr>
        <p:sp>
          <p:nvSpPr>
            <p:cNvPr id="28" name="TextBox 27"/>
            <p:cNvSpPr txBox="1"/>
            <p:nvPr/>
          </p:nvSpPr>
          <p:spPr>
            <a:xfrm>
              <a:off x="5294842" y="4419268"/>
              <a:ext cx="1978427" cy="206210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vCPU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4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26GB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메모리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NVIDIA Tesla T4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도쿄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431448-0054-4211-A3D5-F8B01065F658}"/>
                </a:ext>
              </a:extLst>
            </p:cNvPr>
            <p:cNvSpPr/>
            <p:nvPr/>
          </p:nvSpPr>
          <p:spPr>
            <a:xfrm>
              <a:off x="4813171" y="2966182"/>
              <a:ext cx="2598501" cy="909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Model-at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43465CC-F1D2-4477-A45E-3AFB18C90D53}"/>
                </a:ext>
              </a:extLst>
            </p:cNvPr>
            <p:cNvSpPr/>
            <p:nvPr/>
          </p:nvSpPr>
          <p:spPr>
            <a:xfrm>
              <a:off x="4813170" y="3875902"/>
              <a:ext cx="2598501" cy="436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출석 모델 구동</a:t>
              </a:r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C0C2EFC-4F25-45A5-B3FD-2C0169FD869B}"/>
                </a:ext>
              </a:extLst>
            </p:cNvPr>
            <p:cNvSpPr/>
            <p:nvPr/>
          </p:nvSpPr>
          <p:spPr>
            <a:xfrm>
              <a:off x="4813170" y="4308039"/>
              <a:ext cx="2598501" cy="206210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C261FE-41FE-4CCF-B6AA-A1A39EE7F4F3}"/>
              </a:ext>
            </a:extLst>
          </p:cNvPr>
          <p:cNvGrpSpPr/>
          <p:nvPr/>
        </p:nvGrpSpPr>
        <p:grpSpPr>
          <a:xfrm>
            <a:off x="8419132" y="2991314"/>
            <a:ext cx="2600950" cy="3515189"/>
            <a:chOff x="8153736" y="2966182"/>
            <a:chExt cx="2600950" cy="3515189"/>
          </a:xfrm>
        </p:grpSpPr>
        <p:sp>
          <p:nvSpPr>
            <p:cNvPr id="29" name="TextBox 28"/>
            <p:cNvSpPr txBox="1"/>
            <p:nvPr/>
          </p:nvSpPr>
          <p:spPr>
            <a:xfrm>
              <a:off x="8637512" y="4419268"/>
              <a:ext cx="2036135" cy="206210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altLang="ko-KR" sz="16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vCPU</a:t>
              </a: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8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7.2GB </a:t>
              </a: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메모리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NVIDIA Tesla T4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타이완</a:t>
              </a: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4B776D-4DAA-4F85-AD79-214CFDE3B448}"/>
                </a:ext>
              </a:extLst>
            </p:cNvPr>
            <p:cNvSpPr/>
            <p:nvPr/>
          </p:nvSpPr>
          <p:spPr>
            <a:xfrm>
              <a:off x="8155840" y="2966182"/>
              <a:ext cx="2598846" cy="9097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Model-</a:t>
              </a:r>
              <a:r>
                <a:rPr lang="en-US" altLang="ko-KR" sz="2000" dirty="0" err="1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fr</a:t>
              </a:r>
              <a:endPara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B1DD11-27C7-4D28-B880-6024CDCB2E28}"/>
                </a:ext>
              </a:extLst>
            </p:cNvPr>
            <p:cNvSpPr/>
            <p:nvPr/>
          </p:nvSpPr>
          <p:spPr>
            <a:xfrm>
              <a:off x="8153736" y="3871955"/>
              <a:ext cx="2598501" cy="436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얼굴인식 모델 구동</a:t>
              </a:r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647ABB-26C7-4A7E-A0F6-3A7FE662F095}"/>
                </a:ext>
              </a:extLst>
            </p:cNvPr>
            <p:cNvSpPr/>
            <p:nvPr/>
          </p:nvSpPr>
          <p:spPr>
            <a:xfrm>
              <a:off x="8153736" y="4312481"/>
              <a:ext cx="2598501" cy="206210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1AB07B-E607-450E-834E-AAB0D02E72FD}"/>
              </a:ext>
            </a:extLst>
          </p:cNvPr>
          <p:cNvSpPr/>
          <p:nvPr/>
        </p:nvSpPr>
        <p:spPr>
          <a:xfrm>
            <a:off x="440679" y="2837268"/>
            <a:ext cx="11302254" cy="3887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29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2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7268"/>
            <a:ext cx="11291580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920DE4-2024-4E3B-9476-54EC7A2E070E}"/>
              </a:ext>
            </a:extLst>
          </p:cNvPr>
          <p:cNvGrpSpPr/>
          <p:nvPr/>
        </p:nvGrpSpPr>
        <p:grpSpPr>
          <a:xfrm>
            <a:off x="6547698" y="1690164"/>
            <a:ext cx="4876801" cy="4876800"/>
            <a:chOff x="6156741" y="1581894"/>
            <a:chExt cx="4876801" cy="4876800"/>
          </a:xfrm>
        </p:grpSpPr>
        <p:pic>
          <p:nvPicPr>
            <p:cNvPr id="1026" name="Picture 2" descr="미국인들은 맥을 많이 쓰더군요.. : 클리앙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4682" y="2811743"/>
              <a:ext cx="3996195" cy="245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martphone | Fre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156742" y="1581893"/>
              <a:ext cx="4876800" cy="4876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타원 1"/>
            <p:cNvSpPr/>
            <p:nvPr/>
          </p:nvSpPr>
          <p:spPr>
            <a:xfrm>
              <a:off x="6952890" y="3770126"/>
              <a:ext cx="483079" cy="50033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7107043" y="3958061"/>
              <a:ext cx="174771" cy="1639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114556" y="2323750"/>
            <a:ext cx="4386342" cy="4248833"/>
            <a:chOff x="841266" y="2223817"/>
            <a:chExt cx="4386342" cy="4386343"/>
          </a:xfrm>
        </p:grpSpPr>
        <p:pic>
          <p:nvPicPr>
            <p:cNvPr id="11" name="Picture 4" descr="Smartphone | Fre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266" y="2223817"/>
              <a:ext cx="4386342" cy="4386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1975449" y="2713895"/>
              <a:ext cx="2113472" cy="3410860"/>
            </a:xfrm>
            <a:prstGeom prst="rect">
              <a:avLst/>
            </a:prstGeom>
            <a:solidFill>
              <a:srgbClr val="D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68370" y="3407190"/>
              <a:ext cx="686937" cy="68693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23419" y="3407190"/>
              <a:ext cx="686937" cy="68693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468370" y="4056816"/>
              <a:ext cx="1106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KHU Face-ID</a:t>
              </a:r>
              <a:endParaRPr lang="ko-KR" altLang="en-US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60121" y="4497718"/>
              <a:ext cx="1544128" cy="246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</a:rPr>
                <a:t>ID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49791" y="4886978"/>
              <a:ext cx="1544128" cy="246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>
                  <a:solidFill>
                    <a:schemeClr val="tx1"/>
                  </a:solidFill>
                </a:rPr>
                <a:t>Password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67500" y="218386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 화면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31712" y="218386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 촬영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76AA3E1-9CF6-4484-BD91-7AAB9F1F67E3}"/>
              </a:ext>
            </a:extLst>
          </p:cNvPr>
          <p:cNvCxnSpPr>
            <a:cxnSpLocks/>
          </p:cNvCxnSpPr>
          <p:nvPr/>
        </p:nvCxnSpPr>
        <p:spPr>
          <a:xfrm>
            <a:off x="5500898" y="2122415"/>
            <a:ext cx="0" cy="451327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5BAA8E3-41AD-45EE-811A-D30B19707F6E}"/>
              </a:ext>
            </a:extLst>
          </p:cNvPr>
          <p:cNvSpPr txBox="1"/>
          <p:nvPr/>
        </p:nvSpPr>
        <p:spPr>
          <a:xfrm>
            <a:off x="4591569" y="1655938"/>
            <a:ext cx="178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1700170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840948" y="3891640"/>
            <a:ext cx="4478960" cy="144353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85391" y="3481382"/>
            <a:ext cx="4405520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Android-Native(Java)</a:t>
            </a:r>
            <a:r>
              <a:rPr lang="ko-KR" altLang="ko-KR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높은 난이도</a:t>
            </a:r>
            <a:endParaRPr lang="en-US" altLang="ko-KR" kern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ko-KR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오래된 오픈 소스 코드들로 인한 버전 문제</a:t>
            </a:r>
            <a:endParaRPr lang="en-US" altLang="ko-KR" kern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화살표: 오른쪽 14">
            <a:extLst>
              <a:ext uri="{FF2B5EF4-FFF2-40B4-BE49-F238E27FC236}">
                <a16:creationId xmlns:a16="http://schemas.microsoft.com/office/drawing/2014/main" id="{CEBCE1DD-B478-4B58-9F72-BAD90889EBD3}"/>
              </a:ext>
            </a:extLst>
          </p:cNvPr>
          <p:cNvSpPr/>
          <p:nvPr/>
        </p:nvSpPr>
        <p:spPr>
          <a:xfrm rot="5400000">
            <a:off x="8817843" y="2858777"/>
            <a:ext cx="340617" cy="3660646"/>
          </a:xfrm>
          <a:prstGeom prst="rightArrow">
            <a:avLst>
              <a:gd name="adj1" fmla="val 57271"/>
              <a:gd name="adj2" fmla="val 45375"/>
            </a:avLst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B3596-89DC-412A-B5E5-81D1EF5EF894}"/>
              </a:ext>
            </a:extLst>
          </p:cNvPr>
          <p:cNvSpPr txBox="1"/>
          <p:nvPr/>
        </p:nvSpPr>
        <p:spPr>
          <a:xfrm>
            <a:off x="6611271" y="5096090"/>
            <a:ext cx="4753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4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</a:t>
            </a:r>
            <a:r>
              <a:rPr lang="ko-KR" altLang="en-US" sz="24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언어 및 </a:t>
            </a:r>
            <a:r>
              <a:rPr lang="ko-KR" altLang="ko-KR" sz="24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플랫폼을 변경하기로 함</a:t>
            </a:r>
          </a:p>
          <a:p>
            <a:pPr algn="ctr"/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24131B-2E71-41EA-B80F-9ACDAD6588FA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55F45E-FB32-4164-990E-4B2D7C6F7D09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en-US" altLang="ko-KR" sz="1600" kern="1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gstreamer</a:t>
            </a:r>
            <a:r>
              <a:rPr lang="ko-KR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이용한</a:t>
            </a: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Android Native </a:t>
            </a:r>
            <a:r>
              <a:rPr lang="ko-KR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영상 전송 앱 개발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75CA9C-1077-4008-9AA6-7531C79A0360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Android logo 2019.pn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91" y="3141038"/>
            <a:ext cx="1663817" cy="166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7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52" name="Picture 4" descr="[RN] React-Native NetInfo 사용하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3" y="2877422"/>
            <a:ext cx="3988949" cy="31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CA91B8-4BA2-43DF-9654-5C9CE6322C32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170994-E88E-47E9-B9D2-EED0D11ADA2A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React-native</a:t>
            </a:r>
            <a:r>
              <a:rPr lang="ko-KR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이용해 애플리케이션을 개발하기로 계획 변경</a:t>
            </a:r>
            <a:endParaRPr lang="ko-KR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20C1EC-FA38-4794-BE8D-C45304E24DEF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5677FF-07E0-4CF0-8E1B-8CC7672682D0}"/>
              </a:ext>
            </a:extLst>
          </p:cNvPr>
          <p:cNvSpPr/>
          <p:nvPr/>
        </p:nvSpPr>
        <p:spPr>
          <a:xfrm>
            <a:off x="6611271" y="3481382"/>
            <a:ext cx="4753760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o-KR" altLang="en-US" sz="18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쉬운 라이브러리 사용</a:t>
            </a:r>
            <a:endParaRPr lang="en-US" altLang="ko-KR" sz="1800" kern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ko-KR" sz="18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iOS, </a:t>
            </a:r>
            <a:r>
              <a:rPr lang="ko-KR" altLang="en-US" sz="1800" kern="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안드로이드 두 플랫폼에 동시 개발 가능</a:t>
            </a:r>
            <a:endParaRPr lang="en-US" altLang="ko-KR" sz="1800" kern="1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화살표: 오른쪽 14">
            <a:extLst>
              <a:ext uri="{FF2B5EF4-FFF2-40B4-BE49-F238E27FC236}">
                <a16:creationId xmlns:a16="http://schemas.microsoft.com/office/drawing/2014/main" id="{66299979-6C37-483D-8ABB-384BE3397696}"/>
              </a:ext>
            </a:extLst>
          </p:cNvPr>
          <p:cNvSpPr/>
          <p:nvPr/>
        </p:nvSpPr>
        <p:spPr>
          <a:xfrm rot="5400000">
            <a:off x="8817843" y="2858777"/>
            <a:ext cx="340617" cy="3660646"/>
          </a:xfrm>
          <a:prstGeom prst="rightArrow">
            <a:avLst>
              <a:gd name="adj1" fmla="val 57271"/>
              <a:gd name="adj2" fmla="val 45375"/>
            </a:avLst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61790-6BB9-4AA5-85E4-329C2235713B}"/>
              </a:ext>
            </a:extLst>
          </p:cNvPr>
          <p:cNvSpPr txBox="1"/>
          <p:nvPr/>
        </p:nvSpPr>
        <p:spPr>
          <a:xfrm>
            <a:off x="7952484" y="5088737"/>
            <a:ext cx="207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확장에 유리</a:t>
            </a:r>
          </a:p>
        </p:txBody>
      </p:sp>
    </p:spTree>
    <p:extLst>
      <p:ext uri="{BB962C8B-B14F-4D97-AF65-F5344CB8AC3E}">
        <p14:creationId xmlns:p14="http://schemas.microsoft.com/office/powerpoint/2010/main" val="859629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/>
          <p:cNvPicPr/>
          <p:nvPr/>
        </p:nvPicPr>
        <p:blipFill rotWithShape="1">
          <a:blip r:embed="rId2"/>
          <a:srcRect r="60126"/>
          <a:stretch/>
        </p:blipFill>
        <p:spPr>
          <a:xfrm>
            <a:off x="562816" y="2789237"/>
            <a:ext cx="1464860" cy="1728508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01330" y="3049640"/>
            <a:ext cx="3787074" cy="1078082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027208" y="5070494"/>
            <a:ext cx="3279875" cy="940336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5"/>
          <a:stretch>
            <a:fillRect/>
          </a:stretch>
        </p:blipFill>
        <p:spPr>
          <a:xfrm>
            <a:off x="2053087" y="4229962"/>
            <a:ext cx="3257032" cy="7129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76973" y="4779148"/>
            <a:ext cx="2922595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저장된 영상을 스트리밍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작동이 안되는 코드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072CCC-BABF-4F1A-AF8C-06051ACDE873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50D88C-D192-4438-99D3-74C3E9603F8D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2-1. Live Streaming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관한 </a:t>
            </a:r>
            <a:r>
              <a:rPr lang="en-US" altLang="ko-KR" sz="1600" kern="1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Github</a:t>
            </a:r>
            <a:r>
              <a:rPr lang="en-US" altLang="ko-KR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kern="1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소스들을 이용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114E845-393E-4E2B-8B20-D70E19632386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6BC515-5333-48D5-96C6-7CE2BBC59F98}"/>
              </a:ext>
            </a:extLst>
          </p:cNvPr>
          <p:cNvSpPr txBox="1"/>
          <p:nvPr/>
        </p:nvSpPr>
        <p:spPr>
          <a:xfrm>
            <a:off x="6888202" y="3187361"/>
            <a:ext cx="4591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전송에 관한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다양한 프로젝트 존재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314F71-0673-41E9-B385-51FAB8E3CD53}"/>
              </a:ext>
            </a:extLst>
          </p:cNvPr>
          <p:cNvGrpSpPr/>
          <p:nvPr/>
        </p:nvGrpSpPr>
        <p:grpSpPr>
          <a:xfrm>
            <a:off x="7938128" y="3754049"/>
            <a:ext cx="2491982" cy="847288"/>
            <a:chOff x="7964606" y="3882213"/>
            <a:chExt cx="2491982" cy="847288"/>
          </a:xfrm>
        </p:grpSpPr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482D35DA-81F4-453A-A5E2-550EF9861D03}"/>
                </a:ext>
              </a:extLst>
            </p:cNvPr>
            <p:cNvSpPr/>
            <p:nvPr/>
          </p:nvSpPr>
          <p:spPr>
            <a:xfrm>
              <a:off x="7964606" y="3882213"/>
              <a:ext cx="2491982" cy="84728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3F25C6-16A5-4585-A42F-4B58FC82C033}"/>
                </a:ext>
              </a:extLst>
            </p:cNvPr>
            <p:cNvSpPr txBox="1"/>
            <p:nvPr/>
          </p:nvSpPr>
          <p:spPr>
            <a:xfrm>
              <a:off x="8667196" y="4028470"/>
              <a:ext cx="1089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FF00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BUT!</a:t>
              </a:r>
              <a:endParaRPr lang="ko-KR" altLang="en-US" sz="28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49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 descr="맞춤 LMS는 캠스몬 _ RTMP 스트리밍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0" y="2877422"/>
            <a:ext cx="10384971" cy="33083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D6F0F48-643D-4170-8119-7EC73A0E3400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89B9AD-2175-4C03-8377-FAF135B98508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2-2. RTMP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(real time messaging protocol) </a:t>
            </a:r>
            <a:r>
              <a:rPr lang="ko-KR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프로토콜을 이용한 스트리밍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1087021" y="2738624"/>
            <a:ext cx="4249206" cy="346024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222868" y="2738624"/>
            <a:ext cx="3392056" cy="23820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22570" y="5262442"/>
            <a:ext cx="3592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소스 대부분이 모바일 앱 간의 통신에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집중</a:t>
            </a:r>
            <a:endParaRPr lang="ko-KR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182D32-5B35-400A-B827-A55E473FDEC5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1ACC99-B92F-43E2-A334-3B7CD70F04B9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2-2. RTMP </a:t>
            </a:r>
            <a:r>
              <a:rPr lang="en-US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(real time messaging protocol) </a:t>
            </a:r>
            <a:r>
              <a:rPr lang="ko-KR" altLang="ko-KR" sz="160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프로토콜을 이용한 스트리밍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28579FB-F540-4754-8F8A-FE8DA34D4750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D988D1E-4E62-4BB3-ABBD-C1C805BED3AF}"/>
              </a:ext>
            </a:extLst>
          </p:cNvPr>
          <p:cNvSpPr txBox="1"/>
          <p:nvPr/>
        </p:nvSpPr>
        <p:spPr>
          <a:xfrm>
            <a:off x="7969356" y="5680385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 프로젝트에 </a:t>
            </a:r>
            <a:r>
              <a:rPr lang="ko-KR" altLang="en-US" sz="2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부적합</a:t>
            </a:r>
            <a:endParaRPr lang="ko-KR" altLang="ko-KR" sz="2000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214F872-D146-45E3-934C-7268964D2278}"/>
              </a:ext>
            </a:extLst>
          </p:cNvPr>
          <p:cNvSpPr/>
          <p:nvPr/>
        </p:nvSpPr>
        <p:spPr>
          <a:xfrm>
            <a:off x="7565363" y="5773576"/>
            <a:ext cx="390012" cy="1718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03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6932662" y="2826019"/>
            <a:ext cx="3972467" cy="3179054"/>
          </a:xfrm>
          <a:prstGeom prst="rect">
            <a:avLst/>
          </a:prstGeom>
        </p:spPr>
      </p:pic>
      <p:sp>
        <p:nvSpPr>
          <p:cNvPr id="3" name="AutoShape 5" descr="WebRTC가 무엇일까요? : 네이버 블로그"/>
          <p:cNvSpPr>
            <a:spLocks noChangeAspect="1" noChangeArrowheads="1"/>
          </p:cNvSpPr>
          <p:nvPr/>
        </p:nvSpPr>
        <p:spPr bwMode="auto">
          <a:xfrm>
            <a:off x="825047" y="390502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9" name="Picture 7" descr="WebRTC가 무엇일까요? : 네이버 블로그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48" y="298679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B04A6-4AB1-493A-B84A-BB4E5892C8C1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418C34-0C61-41CA-A30A-A6C583A13B9C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2-3. WebRTC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(Web Real-Time Communication)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패키지 이용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A8B6351-326D-4153-83BC-AB8DEBF970BA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725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74" name="Picture 2" descr="KakaoTalk_20200506_13274534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6391" b="1280"/>
          <a:stretch/>
        </p:blipFill>
        <p:spPr bwMode="auto">
          <a:xfrm>
            <a:off x="3073454" y="2877422"/>
            <a:ext cx="2452842" cy="319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KakaoTalk_20200506_1327474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84" y="2877422"/>
            <a:ext cx="1516493" cy="291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096" y="579651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6036" y="580234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7949" y="3848374"/>
            <a:ext cx="4817345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촬영 영상을 </a:t>
            </a:r>
            <a:r>
              <a:rPr lang="ko-KR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가져오는 클라이언트 개발은 성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ko-KR" sz="2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서버 연결의 어려움</a:t>
            </a:r>
            <a:r>
              <a:rPr lang="ko-KR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실패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4A5031-8E46-4DE2-887A-764CE8314CBA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6C7B3F-39F0-4307-80AD-2E30E93A49F3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2-3. WebRTC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(Web Real-Time Communication)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패키지 이용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D3BF34-5B82-4199-8C7C-9E0F92AD44C4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47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C9867D96-47BE-4310-9292-BAC7AD80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3508"/>
            <a:ext cx="12192000" cy="31308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47B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01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422" y="3601496"/>
            <a:ext cx="209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6026" y="4908659"/>
            <a:ext cx="653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시장 동향 및 얼굴인식에 대해 살펴보도록 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1690014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196" name="Picture 4" descr="7 ways to stream RTSP on the page | Streaming Video WebRTC server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46" y="2810399"/>
            <a:ext cx="4398917" cy="332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552272" y="4027547"/>
            <a:ext cx="2880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시도 중</a:t>
            </a:r>
            <a:r>
              <a: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</a:t>
            </a:r>
            <a:endParaRPr lang="ko-KR" altLang="en-US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0841F9-BBC8-4893-A6C9-61E5E69C947F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2BC0A4-7A07-46F2-96FC-7BF36A2EC1BD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2-4. RTSP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(real time streaming protocol) </a:t>
            </a:r>
            <a:r>
              <a:rPr lang="ko-KR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프로토콜을 이용한 스트리밍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F9F91D0-EAE9-4B1F-AF6F-A6CE80D33A6C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27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APP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스트리밍 되는 영상을 실시간으로 서버로 전송하는 작업을 위한 어플리케이션을 구현한다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작업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6BCE80-6DC1-47B1-A941-C2B07555682D}"/>
              </a:ext>
            </a:extLst>
          </p:cNvPr>
          <p:cNvGrpSpPr/>
          <p:nvPr/>
        </p:nvGrpSpPr>
        <p:grpSpPr>
          <a:xfrm>
            <a:off x="783496" y="3182537"/>
            <a:ext cx="4902841" cy="2838450"/>
            <a:chOff x="790487" y="2981202"/>
            <a:chExt cx="4902841" cy="2838450"/>
          </a:xfrm>
        </p:grpSpPr>
        <p:pic>
          <p:nvPicPr>
            <p:cNvPr id="9218" name="Picture 2" descr="IP Webcam Pro Paid APK 안드로이드 다운로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87" y="2981202"/>
              <a:ext cx="4895850" cy="283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3123432" y="4419749"/>
              <a:ext cx="2569896" cy="636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40807" y="3861882"/>
            <a:ext cx="45913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기존에 개발되어있는</a:t>
            </a:r>
            <a:endParaRPr lang="en-US" altLang="ko-KR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실시간 영상 전송 </a:t>
            </a:r>
            <a:r>
              <a:rPr lang="ko-KR" altLang="en-US" sz="3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앱을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4EF343-1DA1-4A2F-B51C-9B10CB1993CF}"/>
              </a:ext>
            </a:extLst>
          </p:cNvPr>
          <p:cNvSpPr/>
          <p:nvPr/>
        </p:nvSpPr>
        <p:spPr>
          <a:xfrm>
            <a:off x="450209" y="2657801"/>
            <a:ext cx="11291582" cy="36339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EEA03D-CD70-41EE-BDB3-9751D2E17ED5}"/>
              </a:ext>
            </a:extLst>
          </p:cNvPr>
          <p:cNvSpPr/>
          <p:nvPr/>
        </p:nvSpPr>
        <p:spPr>
          <a:xfrm>
            <a:off x="450209" y="2233839"/>
            <a:ext cx="11305563" cy="4278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2-?. </a:t>
            </a:r>
            <a:r>
              <a:rPr lang="ko-KR" altLang="en-US" sz="16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직접 개발이 어려울 경우</a:t>
            </a:r>
            <a:endParaRPr lang="en-US" altLang="ko-KR" sz="1600" kern="1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252DAE0-C6EB-439D-B9A2-215153420EC7}"/>
              </a:ext>
            </a:extLst>
          </p:cNvPr>
          <p:cNvCxnSpPr>
            <a:cxnSpLocks/>
          </p:cNvCxnSpPr>
          <p:nvPr/>
        </p:nvCxnSpPr>
        <p:spPr>
          <a:xfrm>
            <a:off x="6096000" y="2657801"/>
            <a:ext cx="0" cy="363394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7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 서비스를 창출하기 위해 얼굴인식 모델인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활용하여 두 가지 서비스 구현 모델을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학생들의 위치 확인 및 인식에 쓰이는 기본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Code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41BE2F-F5D5-47F7-A9B2-DFEC0321A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24"/>
          <a:stretch/>
        </p:blipFill>
        <p:spPr>
          <a:xfrm>
            <a:off x="421105" y="2156894"/>
            <a:ext cx="11349789" cy="41012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358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 서비스를 창출하기 위해 얼굴인식 모델인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활용하여 두 가지 서비스 구현 모델을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학생들의 위치 확인 및 인식에 쓰이는 기본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Code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41BE2F-F5D5-47F7-A9B2-DFEC0321A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58" b="184"/>
          <a:stretch/>
        </p:blipFill>
        <p:spPr>
          <a:xfrm>
            <a:off x="421105" y="2156894"/>
            <a:ext cx="11349789" cy="41851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367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 서비스를 창출하기 위해 얼굴인식 모델인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MTCNN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FaceNet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활용하여 두 가지 서비스 구현 모델을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구현을 위한 모델 적용 모습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3A24B8-FF80-4031-A770-FB62C0CBC506}"/>
              </a:ext>
            </a:extLst>
          </p:cNvPr>
          <p:cNvGrpSpPr/>
          <p:nvPr/>
        </p:nvGrpSpPr>
        <p:grpSpPr>
          <a:xfrm>
            <a:off x="760527" y="2315732"/>
            <a:ext cx="10699826" cy="4164750"/>
            <a:chOff x="760527" y="2181508"/>
            <a:chExt cx="10699826" cy="416475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18FEDA9-7A01-4488-87B4-BF5C5552C064}"/>
                </a:ext>
              </a:extLst>
            </p:cNvPr>
            <p:cNvGrpSpPr/>
            <p:nvPr/>
          </p:nvGrpSpPr>
          <p:grpSpPr>
            <a:xfrm>
              <a:off x="760527" y="2189529"/>
              <a:ext cx="4961811" cy="3843189"/>
              <a:chOff x="6526074" y="2189529"/>
              <a:chExt cx="4961811" cy="384318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44AB641-CE04-4CF7-A96E-3262DDB352E2}"/>
                  </a:ext>
                </a:extLst>
              </p:cNvPr>
              <p:cNvSpPr/>
              <p:nvPr/>
            </p:nvSpPr>
            <p:spPr>
              <a:xfrm>
                <a:off x="6526075" y="3906265"/>
                <a:ext cx="4961810" cy="610815"/>
              </a:xfrm>
              <a:prstGeom prst="rect">
                <a:avLst/>
              </a:prstGeom>
              <a:solidFill>
                <a:srgbClr val="004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메인 화면에서 학생들의 위치를 표시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B4C971-C6EF-46E1-86A2-A81FC47D7210}"/>
                  </a:ext>
                </a:extLst>
              </p:cNvPr>
              <p:cNvSpPr txBox="1"/>
              <p:nvPr/>
            </p:nvSpPr>
            <p:spPr>
              <a:xfrm>
                <a:off x="6526074" y="4689337"/>
                <a:ext cx="4961810" cy="1343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APP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 받아온 영상의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frame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분석하여 학생들의 위치를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JSON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파일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 저장해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Web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으로 보냄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강의실의 크기가 커서 학생들의 얼굴이 잘 인식되지 않는 경우 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 부분 확대 기능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으로 정확한 식별가능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68FBAE1-9B9D-4865-BA5D-CA2EDCA22D4F}"/>
                  </a:ext>
                </a:extLst>
              </p:cNvPr>
              <p:cNvSpPr/>
              <p:nvPr/>
            </p:nvSpPr>
            <p:spPr>
              <a:xfrm>
                <a:off x="6913337" y="2189529"/>
                <a:ext cx="4202235" cy="15242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Model-</a:t>
                </a:r>
                <a:r>
                  <a:rPr lang="en-US" altLang="ko-KR" sz="2800" dirty="0" err="1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fr</a:t>
                </a:r>
                <a:endParaRPr lang="en-US" altLang="ko-KR" sz="28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31B4C0-D529-4BF2-A143-4A078183AD15}"/>
                </a:ext>
              </a:extLst>
            </p:cNvPr>
            <p:cNvGrpSpPr/>
            <p:nvPr/>
          </p:nvGrpSpPr>
          <p:grpSpPr>
            <a:xfrm>
              <a:off x="6498543" y="2181508"/>
              <a:ext cx="4961810" cy="4164750"/>
              <a:chOff x="704115" y="2191133"/>
              <a:chExt cx="4961810" cy="416475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4E1375E-F15E-4B43-A73A-96B2FB872797}"/>
                  </a:ext>
                </a:extLst>
              </p:cNvPr>
              <p:cNvSpPr/>
              <p:nvPr/>
            </p:nvSpPr>
            <p:spPr>
              <a:xfrm>
                <a:off x="704115" y="3917139"/>
                <a:ext cx="4961810" cy="610815"/>
              </a:xfrm>
              <a:prstGeom prst="rect">
                <a:avLst/>
              </a:prstGeom>
              <a:solidFill>
                <a:srgbClr val="004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자동으로 출결을 확인하여 </a:t>
                </a:r>
                <a:r>
                  <a:rPr lang="en-US" altLang="ko-KR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DB</a:t>
                </a:r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로 전송</a:t>
                </a:r>
                <a:endParaRPr lang="en-US" altLang="ko-KR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C123B8-C9FF-4DE3-82AE-76BC5553A88B}"/>
                  </a:ext>
                </a:extLst>
              </p:cNvPr>
              <p:cNvSpPr txBox="1"/>
              <p:nvPr/>
            </p:nvSpPr>
            <p:spPr>
              <a:xfrm>
                <a:off x="704115" y="4689337"/>
                <a:ext cx="4961810" cy="1666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Web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‘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출결 확인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요청이 오면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화면에 있는 학생들의 정보를 분석하여 </a:t>
                </a:r>
                <a:r>
                  <a:rPr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DB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 출결 정보를 전송</a:t>
                </a:r>
                <a:endPara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강의실 전체의 화면을 기존의 모델에 넣으면 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얼굴이 너무 작아서 인식하지 못하는 문제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 발생하지만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Model-at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에서는 </a:t>
                </a:r>
                <a:r>
                  <a:rPr lang="ko-KR" altLang="en-US" sz="1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영상 분할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 통해 이를 해결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432B677-7450-4FBD-9887-E36FDE2653FB}"/>
                  </a:ext>
                </a:extLst>
              </p:cNvPr>
              <p:cNvSpPr/>
              <p:nvPr/>
            </p:nvSpPr>
            <p:spPr>
              <a:xfrm>
                <a:off x="1043532" y="2191133"/>
                <a:ext cx="4202235" cy="152421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800" dirty="0">
                    <a:solidFill>
                      <a:schemeClr val="tx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Model-at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758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(Model-</a:t>
            </a:r>
            <a:r>
              <a:rPr lang="en-US" altLang="ko-KR" sz="2800" b="1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화면에서 학생들의 위치를 바로 표시하기 위해 가볍고 빠르게 작동하는 것에 초점을 둔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Model-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870743"/>
            <a:ext cx="6210650" cy="427840"/>
          </a:xfrm>
          <a:prstGeom prst="rect">
            <a:avLst/>
          </a:prstGeom>
          <a:solidFill>
            <a:srgbClr val="0047B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들어온 영상이 모델을 지나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JSON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파일을 출력하는 모습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9A48F4-814E-433D-AC77-BD9E4723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3" y="2412971"/>
            <a:ext cx="5448300" cy="4095750"/>
          </a:xfrm>
          <a:prstGeom prst="rect">
            <a:avLst/>
          </a:prstGeom>
          <a:ln w="28575"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E5A6482-4170-460E-91F2-C093CFBBD38F}"/>
              </a:ext>
            </a:extLst>
          </p:cNvPr>
          <p:cNvGrpSpPr/>
          <p:nvPr/>
        </p:nvGrpSpPr>
        <p:grpSpPr>
          <a:xfrm>
            <a:off x="8003097" y="2223882"/>
            <a:ext cx="3380766" cy="4473928"/>
            <a:chOff x="8179266" y="2298583"/>
            <a:chExt cx="3380766" cy="44739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B490C-0293-4A72-9C6C-F0856B18B335}"/>
                </a:ext>
              </a:extLst>
            </p:cNvPr>
            <p:cNvSpPr txBox="1"/>
            <p:nvPr/>
          </p:nvSpPr>
          <p:spPr>
            <a:xfrm>
              <a:off x="8271547" y="2340528"/>
              <a:ext cx="3288485" cy="443198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altLang="ko-KR" sz="1600" dirty="0"/>
                <a:t>{</a:t>
              </a:r>
            </a:p>
            <a:p>
              <a:r>
                <a:rPr lang="es-ES" altLang="ko-KR" sz="1600" dirty="0"/>
                <a:t>   0: {   'id': 'DH', </a:t>
              </a:r>
            </a:p>
            <a:p>
              <a:r>
                <a:rPr lang="es-ES" altLang="ko-KR" sz="1600" dirty="0"/>
                <a:t>      'x1': 235.2441840171814, </a:t>
              </a:r>
            </a:p>
            <a:p>
              <a:r>
                <a:rPr lang="es-ES" altLang="ko-KR" sz="1600" dirty="0"/>
                <a:t>      'y1': 50.16988945007324, </a:t>
              </a:r>
            </a:p>
            <a:p>
              <a:r>
                <a:rPr lang="es-ES" altLang="ko-KR" sz="1600" dirty="0"/>
                <a:t>      'x2': 283.1888146996498, </a:t>
              </a:r>
            </a:p>
            <a:p>
              <a:r>
                <a:rPr lang="es-ES" altLang="ko-KR" sz="1600" dirty="0"/>
                <a:t>      'y2': 104.56735932826996}, </a:t>
              </a:r>
            </a:p>
            <a:p>
              <a:r>
                <a:rPr lang="es-ES" altLang="ko-KR" sz="1600" dirty="0"/>
                <a:t>   1: {   'id': 'HS', </a:t>
              </a:r>
            </a:p>
            <a:p>
              <a:r>
                <a:rPr lang="es-ES" altLang="ko-KR" sz="1600" dirty="0"/>
                <a:t>      'x1': 105.24182361364365, </a:t>
              </a:r>
            </a:p>
            <a:p>
              <a:r>
                <a:rPr lang="es-ES" altLang="ko-KR" sz="1600" dirty="0"/>
                <a:t>      'y1': 195.83100248873234, </a:t>
              </a:r>
            </a:p>
            <a:p>
              <a:r>
                <a:rPr lang="es-ES" altLang="ko-KR" sz="1600" dirty="0"/>
                <a:t>      'x2': 143.543091237545, </a:t>
              </a:r>
            </a:p>
            <a:p>
              <a:r>
                <a:rPr lang="es-ES" altLang="ko-KR" sz="1600" dirty="0"/>
                <a:t>      'y2': 240.43386733531952}, </a:t>
              </a:r>
            </a:p>
            <a:p>
              <a:r>
                <a:rPr lang="es-ES" altLang="ko-KR" sz="1600" dirty="0"/>
                <a:t>   2: {   'id': 'TH', </a:t>
              </a:r>
            </a:p>
            <a:p>
              <a:r>
                <a:rPr lang="es-ES" altLang="ko-KR" sz="1600" dirty="0"/>
                <a:t>      'x1': 75.13440111279488, </a:t>
              </a:r>
            </a:p>
            <a:p>
              <a:r>
                <a:rPr lang="es-ES" altLang="ko-KR" sz="1600" dirty="0"/>
                <a:t>      'y1': 50.727123871445656, </a:t>
              </a:r>
            </a:p>
            <a:p>
              <a:r>
                <a:rPr lang="es-ES" altLang="ko-KR" sz="1600" dirty="0"/>
                <a:t>      'x2': 133.78594852983952, </a:t>
              </a:r>
            </a:p>
            <a:p>
              <a:r>
                <a:rPr lang="es-ES" altLang="ko-KR" sz="1600" dirty="0"/>
                <a:t>      'y2': 123.2430506311357}</a:t>
              </a:r>
            </a:p>
            <a:p>
              <a:r>
                <a:rPr lang="es-ES" altLang="ko-KR" sz="1600" dirty="0"/>
                <a:t>}</a:t>
              </a:r>
              <a:endParaRPr lang="ko-KR" altLang="en-US" sz="16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B0E8F-0CE9-40D6-9DD7-9AFE929E0E81}"/>
                </a:ext>
              </a:extLst>
            </p:cNvPr>
            <p:cNvSpPr/>
            <p:nvPr/>
          </p:nvSpPr>
          <p:spPr>
            <a:xfrm>
              <a:off x="8179266" y="2298583"/>
              <a:ext cx="3330429" cy="4286775"/>
            </a:xfrm>
            <a:prstGeom prst="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C7A0E5C9-1E8C-45BA-9F68-599B9E6E1559}"/>
              </a:ext>
            </a:extLst>
          </p:cNvPr>
          <p:cNvSpPr/>
          <p:nvPr/>
        </p:nvSpPr>
        <p:spPr>
          <a:xfrm>
            <a:off x="450209" y="2298584"/>
            <a:ext cx="6965659" cy="4210138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(Model-</a:t>
            </a:r>
            <a:r>
              <a:rPr lang="en-US" altLang="ko-KR" sz="2800" b="1" dirty="0" err="1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화면에서 학생들의 위치를 바로 표시하기 위해 가볍고 빠르게 작동하는 것에 초점을 둔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Model-</a:t>
            </a:r>
            <a:r>
              <a:rPr lang="en-US" altLang="ko-KR" sz="1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화면을 확대하여 작은 얼굴을 인식하는 모습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9E58DA6-569C-440F-ADBD-2BADB77A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r="64091" b="25572"/>
          <a:stretch/>
        </p:blipFill>
        <p:spPr>
          <a:xfrm>
            <a:off x="520117" y="2159509"/>
            <a:ext cx="2743200" cy="4274847"/>
          </a:xfrm>
          <a:prstGeom prst="rect">
            <a:avLst/>
          </a:prstGeom>
          <a:ln>
            <a:solidFill>
              <a:srgbClr val="0047B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E92209-2E4A-43D0-B165-BD971E23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81" y="2185681"/>
            <a:ext cx="4135904" cy="1992036"/>
          </a:xfrm>
          <a:prstGeom prst="rect">
            <a:avLst/>
          </a:prstGeom>
          <a:ln>
            <a:solidFill>
              <a:srgbClr val="0047B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4B9C6F0-4716-4EBD-9B5C-46A35668F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38" b="42376"/>
          <a:stretch/>
        </p:blipFill>
        <p:spPr>
          <a:xfrm>
            <a:off x="7831603" y="4544385"/>
            <a:ext cx="4125505" cy="1982250"/>
          </a:xfrm>
          <a:prstGeom prst="rect">
            <a:avLst/>
          </a:prstGeom>
          <a:ln>
            <a:solidFill>
              <a:srgbClr val="DA000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3A9207-EA52-49B0-AED2-496035C1CB4A}"/>
              </a:ext>
            </a:extLst>
          </p:cNvPr>
          <p:cNvSpPr/>
          <p:nvPr/>
        </p:nvSpPr>
        <p:spPr>
          <a:xfrm>
            <a:off x="3573710" y="2181138"/>
            <a:ext cx="2399251" cy="1166069"/>
          </a:xfrm>
          <a:prstGeom prst="rect">
            <a:avLst/>
          </a:prstGeom>
          <a:noFill/>
          <a:ln>
            <a:solidFill>
              <a:srgbClr val="DA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38497E4-D37D-4A1C-8ED3-3704E36C78FA}"/>
              </a:ext>
            </a:extLst>
          </p:cNvPr>
          <p:cNvCxnSpPr/>
          <p:nvPr/>
        </p:nvCxnSpPr>
        <p:spPr>
          <a:xfrm flipH="1" flipV="1">
            <a:off x="3573710" y="3338818"/>
            <a:ext cx="4261607" cy="3187817"/>
          </a:xfrm>
          <a:prstGeom prst="line">
            <a:avLst/>
          </a:prstGeom>
          <a:ln>
            <a:solidFill>
              <a:srgbClr val="DA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C3D5F79-69D8-433C-93D0-ABFC8731C611}"/>
              </a:ext>
            </a:extLst>
          </p:cNvPr>
          <p:cNvCxnSpPr/>
          <p:nvPr/>
        </p:nvCxnSpPr>
        <p:spPr>
          <a:xfrm>
            <a:off x="3565321" y="2172749"/>
            <a:ext cx="4269996" cy="2365695"/>
          </a:xfrm>
          <a:prstGeom prst="line">
            <a:avLst/>
          </a:prstGeom>
          <a:ln>
            <a:solidFill>
              <a:srgbClr val="DA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6DD0C99-5CA0-4BE0-9515-23CBA9765D46}"/>
              </a:ext>
            </a:extLst>
          </p:cNvPr>
          <p:cNvCxnSpPr/>
          <p:nvPr/>
        </p:nvCxnSpPr>
        <p:spPr>
          <a:xfrm>
            <a:off x="5972961" y="2172749"/>
            <a:ext cx="5981351" cy="2365695"/>
          </a:xfrm>
          <a:prstGeom prst="line">
            <a:avLst/>
          </a:prstGeom>
          <a:ln>
            <a:solidFill>
              <a:srgbClr val="DA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04435B-BE1C-49A0-AE7B-B293FFB85558}"/>
              </a:ext>
            </a:extLst>
          </p:cNvPr>
          <p:cNvCxnSpPr/>
          <p:nvPr/>
        </p:nvCxnSpPr>
        <p:spPr>
          <a:xfrm>
            <a:off x="5972961" y="3347207"/>
            <a:ext cx="2206305" cy="1191237"/>
          </a:xfrm>
          <a:prstGeom prst="line">
            <a:avLst/>
          </a:prstGeom>
          <a:ln>
            <a:solidFill>
              <a:srgbClr val="DA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DD4B4D2-9F99-4648-980D-DF5803D8B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728" y="5292243"/>
            <a:ext cx="4268643" cy="1147662"/>
          </a:xfrm>
          <a:prstGeom prst="rect">
            <a:avLst/>
          </a:prstGeom>
          <a:ln>
            <a:solidFill>
              <a:srgbClr val="0047B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AA952-88FE-4001-B10F-CB468DDAF864}"/>
              </a:ext>
            </a:extLst>
          </p:cNvPr>
          <p:cNvSpPr txBox="1"/>
          <p:nvPr/>
        </p:nvSpPr>
        <p:spPr>
          <a:xfrm>
            <a:off x="7793373" y="4513277"/>
            <a:ext cx="1166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Screen 1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2C17B-9667-4F2A-9AA2-BEF605422896}"/>
              </a:ext>
            </a:extLst>
          </p:cNvPr>
          <p:cNvSpPr txBox="1"/>
          <p:nvPr/>
        </p:nvSpPr>
        <p:spPr>
          <a:xfrm>
            <a:off x="7944375" y="2446611"/>
            <a:ext cx="3727508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화면 분할 및 확대</a:t>
            </a:r>
            <a:endParaRPr lang="en-US" altLang="ko-KR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먼 거리에 있는 얼굴도 인식 가능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6BB686A-A19A-4A02-A5D3-4F714123726A}"/>
              </a:ext>
            </a:extLst>
          </p:cNvPr>
          <p:cNvSpPr/>
          <p:nvPr/>
        </p:nvSpPr>
        <p:spPr>
          <a:xfrm rot="10800000">
            <a:off x="9023517" y="3077768"/>
            <a:ext cx="1569223" cy="24327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05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655F9A5A-56E1-4888-8E23-D61464B07F64}"/>
              </a:ext>
            </a:extLst>
          </p:cNvPr>
          <p:cNvSpPr/>
          <p:nvPr/>
        </p:nvSpPr>
        <p:spPr>
          <a:xfrm>
            <a:off x="450209" y="2398352"/>
            <a:ext cx="6965659" cy="4110369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587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3.3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(Model-at)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정확한 출결 확인을 위해 조금 느리더라도 정확도가 높은 것에 초점을 둔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Model-at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수립한다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858643"/>
            <a:ext cx="6227428" cy="531320"/>
          </a:xfrm>
          <a:prstGeom prst="rect">
            <a:avLst/>
          </a:prstGeom>
          <a:solidFill>
            <a:srgbClr val="0047B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들어온 영상이 모델을 지나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JSON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파일을 출력하는 모습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5A6482-4170-460E-91F2-C093CFBBD38F}"/>
              </a:ext>
            </a:extLst>
          </p:cNvPr>
          <p:cNvGrpSpPr/>
          <p:nvPr/>
        </p:nvGrpSpPr>
        <p:grpSpPr>
          <a:xfrm>
            <a:off x="7935986" y="2298584"/>
            <a:ext cx="3471453" cy="4210138"/>
            <a:chOff x="8179266" y="2298583"/>
            <a:chExt cx="3471453" cy="4286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0B490C-0293-4A72-9C6C-F0856B18B335}"/>
                </a:ext>
              </a:extLst>
            </p:cNvPr>
            <p:cNvSpPr txBox="1"/>
            <p:nvPr/>
          </p:nvSpPr>
          <p:spPr>
            <a:xfrm>
              <a:off x="8362234" y="2930132"/>
              <a:ext cx="3288485" cy="267765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altLang="ko-KR" sz="2400" dirty="0"/>
                <a:t>{</a:t>
              </a:r>
            </a:p>
            <a:p>
              <a:r>
                <a:rPr lang="es-ES" altLang="ko-KR" sz="2400" dirty="0"/>
                <a:t>   0: {   'id': 'DH'}, </a:t>
              </a:r>
            </a:p>
            <a:p>
              <a:r>
                <a:rPr lang="es-ES" altLang="ko-KR" sz="2400" dirty="0"/>
                <a:t>   1: {   'id': 'HS’}, </a:t>
              </a:r>
            </a:p>
            <a:p>
              <a:r>
                <a:rPr lang="es-ES" altLang="ko-KR" sz="2400" dirty="0"/>
                <a:t>   2: {   'id': 'TH’}, </a:t>
              </a:r>
            </a:p>
            <a:p>
              <a:r>
                <a:rPr lang="es-ES" altLang="ko-KR" sz="2400" dirty="0"/>
                <a:t>   3: {   'id’: ‘JS’}, </a:t>
              </a:r>
            </a:p>
            <a:p>
              <a:r>
                <a:rPr lang="es-ES" altLang="ko-KR" sz="2400" dirty="0"/>
                <a:t>   4: {   'id': ‘SW’}</a:t>
              </a:r>
            </a:p>
            <a:p>
              <a:r>
                <a:rPr lang="es-ES" altLang="ko-KR" sz="2400" dirty="0"/>
                <a:t>}</a:t>
              </a:r>
              <a:endParaRPr lang="ko-KR" altLang="en-US" sz="2400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8DB0E8F-0CE9-40D6-9DD7-9AFE929E0E81}"/>
                </a:ext>
              </a:extLst>
            </p:cNvPr>
            <p:cNvSpPr/>
            <p:nvPr/>
          </p:nvSpPr>
          <p:spPr>
            <a:xfrm>
              <a:off x="8179266" y="2298583"/>
              <a:ext cx="3330429" cy="4286775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8E85CD-18C2-4890-A262-3C63571D1A31}"/>
              </a:ext>
            </a:extLst>
          </p:cNvPr>
          <p:cNvGrpSpPr/>
          <p:nvPr/>
        </p:nvGrpSpPr>
        <p:grpSpPr>
          <a:xfrm>
            <a:off x="718131" y="2902591"/>
            <a:ext cx="5825281" cy="3438917"/>
            <a:chOff x="519593" y="2412971"/>
            <a:chExt cx="5448300" cy="40957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9A48F4-814E-433D-AC77-BD9E4723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593" y="2412971"/>
              <a:ext cx="5448300" cy="4095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E8F08A9-E7E2-4271-B1B0-6EB5065DA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76"/>
            <a:stretch/>
          </p:blipFill>
          <p:spPr>
            <a:xfrm>
              <a:off x="581724" y="2432326"/>
              <a:ext cx="5349293" cy="34194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72051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WEB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GCP(Google Cloud Platform)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사용하여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구현한 모델과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APP, WEB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연결한다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 과정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502EDE-1D17-43BA-9EB1-6D3DB45D98F0}"/>
              </a:ext>
            </a:extLst>
          </p:cNvPr>
          <p:cNvGrpSpPr/>
          <p:nvPr/>
        </p:nvGrpSpPr>
        <p:grpSpPr>
          <a:xfrm>
            <a:off x="4493562" y="2999143"/>
            <a:ext cx="3297713" cy="3414319"/>
            <a:chOff x="1223953" y="2230973"/>
            <a:chExt cx="3897727" cy="4014084"/>
          </a:xfrm>
        </p:grpSpPr>
        <p:pic>
          <p:nvPicPr>
            <p:cNvPr id="1028" name="Picture 4" descr="Django - Model, Query Set &amp; Admin : 네이버 블로그">
              <a:extLst>
                <a:ext uri="{FF2B5EF4-FFF2-40B4-BE49-F238E27FC236}">
                  <a16:creationId xmlns:a16="http://schemas.microsoft.com/office/drawing/2014/main" id="{BE8A163B-4932-4E08-9D09-A7DE02DE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534" y="4955519"/>
              <a:ext cx="2413661" cy="836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QLite - 위키백과, 우리 모두의 백과사전">
              <a:extLst>
                <a:ext uri="{FF2B5EF4-FFF2-40B4-BE49-F238E27FC236}">
                  <a16:creationId xmlns:a16="http://schemas.microsoft.com/office/drawing/2014/main" id="{43C2ED24-9113-4308-B01B-0F7EC6044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897" y="5625475"/>
              <a:ext cx="1311582" cy="61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93A2E60C-5923-4242-9AA5-86C8AFD72B17}"/>
                </a:ext>
              </a:extLst>
            </p:cNvPr>
            <p:cNvSpPr/>
            <p:nvPr/>
          </p:nvSpPr>
          <p:spPr>
            <a:xfrm rot="5400000">
              <a:off x="1444863" y="3992910"/>
              <a:ext cx="840828" cy="399393"/>
            </a:xfrm>
            <a:prstGeom prst="rightArrow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EBCE1DD-B478-4B58-9F72-BAD90889EBD3}"/>
                </a:ext>
              </a:extLst>
            </p:cNvPr>
            <p:cNvSpPr/>
            <p:nvPr/>
          </p:nvSpPr>
          <p:spPr>
            <a:xfrm rot="16200000">
              <a:off x="3323957" y="3992909"/>
              <a:ext cx="840828" cy="399393"/>
            </a:xfrm>
            <a:prstGeom prst="rightArrow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그리기이(가) 표시된 사진&#10;&#10;자동 생성된 설명">
              <a:extLst>
                <a:ext uri="{FF2B5EF4-FFF2-40B4-BE49-F238E27FC236}">
                  <a16:creationId xmlns:a16="http://schemas.microsoft.com/office/drawing/2014/main" id="{282C9243-BD44-4FC2-ACAC-BAED8B47E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5" r="22465"/>
            <a:stretch/>
          </p:blipFill>
          <p:spPr>
            <a:xfrm>
              <a:off x="1223953" y="2230973"/>
              <a:ext cx="1282262" cy="12415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A888D7-90A7-439F-B4CB-B1FA454AA4B6}"/>
                </a:ext>
              </a:extLst>
            </p:cNvPr>
            <p:cNvSpPr txBox="1"/>
            <p:nvPr/>
          </p:nvSpPr>
          <p:spPr>
            <a:xfrm>
              <a:off x="1270210" y="3316000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서버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B9B804-307D-492A-8B26-38226887F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384" y="2392431"/>
              <a:ext cx="929426" cy="92942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07AB29-AFBF-4C74-ADBF-2652010C918B}"/>
                </a:ext>
              </a:extLst>
            </p:cNvPr>
            <p:cNvSpPr txBox="1"/>
            <p:nvPr/>
          </p:nvSpPr>
          <p:spPr>
            <a:xfrm>
              <a:off x="3143222" y="3351478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웹 페이지</a:t>
              </a:r>
            </a:p>
          </p:txBody>
        </p:sp>
        <p:pic>
          <p:nvPicPr>
            <p:cNvPr id="1032" name="Picture 8" descr="react에 대한 이미지 검색결과">
              <a:extLst>
                <a:ext uri="{FF2B5EF4-FFF2-40B4-BE49-F238E27FC236}">
                  <a16:creationId xmlns:a16="http://schemas.microsoft.com/office/drawing/2014/main" id="{DF3F3E96-D37B-437A-9DC2-2BB3EDFAE3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1" t="26198" r="13364" b="26442"/>
            <a:stretch/>
          </p:blipFill>
          <p:spPr bwMode="auto">
            <a:xfrm>
              <a:off x="4058229" y="2919261"/>
              <a:ext cx="1063451" cy="396739"/>
            </a:xfrm>
            <a:prstGeom prst="rect">
              <a:avLst/>
            </a:prstGeom>
            <a:noFill/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5F6336-76E3-4041-816F-F8AA3A01B0BE}"/>
              </a:ext>
            </a:extLst>
          </p:cNvPr>
          <p:cNvSpPr/>
          <p:nvPr/>
        </p:nvSpPr>
        <p:spPr>
          <a:xfrm>
            <a:off x="3962779" y="2778989"/>
            <a:ext cx="4160939" cy="3815953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47B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8F72A3-0E36-4CBE-AC83-B46B656114A6}"/>
              </a:ext>
            </a:extLst>
          </p:cNvPr>
          <p:cNvSpPr/>
          <p:nvPr/>
        </p:nvSpPr>
        <p:spPr>
          <a:xfrm>
            <a:off x="4360527" y="2168174"/>
            <a:ext cx="3470945" cy="610815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통신을 위한 </a:t>
            </a:r>
            <a:r>
              <a:rPr lang="en-US" altLang="ko-KR" sz="2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Tool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8D435-F810-46C0-8667-30CF3DEA6C5D}"/>
              </a:ext>
            </a:extLst>
          </p:cNvPr>
          <p:cNvSpPr/>
          <p:nvPr/>
        </p:nvSpPr>
        <p:spPr>
          <a:xfrm>
            <a:off x="1372718" y="4406586"/>
            <a:ext cx="1261287" cy="5751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Django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3523E3-D220-4ADB-8F1F-B6C6E8050818}"/>
              </a:ext>
            </a:extLst>
          </p:cNvPr>
          <p:cNvSpPr/>
          <p:nvPr/>
        </p:nvSpPr>
        <p:spPr>
          <a:xfrm>
            <a:off x="9157839" y="3283772"/>
            <a:ext cx="1261287" cy="5751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React</a:t>
            </a:r>
            <a:endParaRPr lang="ko-KR" altLang="en-US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B5B65-2BC7-4367-993C-71F77692E1BC}"/>
              </a:ext>
            </a:extLst>
          </p:cNvPr>
          <p:cNvSpPr txBox="1"/>
          <p:nvPr/>
        </p:nvSpPr>
        <p:spPr>
          <a:xfrm>
            <a:off x="8654501" y="4010723"/>
            <a:ext cx="226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자바스크립트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기반의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UI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라이브러리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7B4EE-C264-4705-A236-DBB1557F1B71}"/>
              </a:ext>
            </a:extLst>
          </p:cNvPr>
          <p:cNvSpPr txBox="1"/>
          <p:nvPr/>
        </p:nvSpPr>
        <p:spPr>
          <a:xfrm>
            <a:off x="322936" y="5055302"/>
            <a:ext cx="33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파이썬 기반의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애플리케이션 프레임워크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45CD4DB-2FC3-441A-8607-30B865F72AA9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2634005" y="4694161"/>
            <a:ext cx="1251915" cy="5735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E9C90E2-D993-48D2-B0A0-2F8C0C273BC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161588" y="3571347"/>
            <a:ext cx="996251" cy="181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66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WEB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얼굴인식을 서비스하기 위한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주요 기능을 설명한다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기능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A6E95DCC-F1B1-4ADB-B546-984DAF81A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03" y="2562195"/>
            <a:ext cx="2894843" cy="2894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1FD277-4ED2-411F-A20E-6A4403BAD9D0}"/>
              </a:ext>
            </a:extLst>
          </p:cNvPr>
          <p:cNvSpPr txBox="1"/>
          <p:nvPr/>
        </p:nvSpPr>
        <p:spPr>
          <a:xfrm>
            <a:off x="5586883" y="2998611"/>
            <a:ext cx="581920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중 자동 출석 체크 기능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중 인식된 얼굴을 통한 학생 확인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4D2E51-9BF7-42CF-AA6D-F43439B28ECA}"/>
              </a:ext>
            </a:extLst>
          </p:cNvPr>
          <p:cNvSpPr txBox="1"/>
          <p:nvPr/>
        </p:nvSpPr>
        <p:spPr>
          <a:xfrm>
            <a:off x="5586883" y="5146267"/>
            <a:ext cx="581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 정보 관리 및 커스텀 점수 부여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7F9DA0-8E08-43BD-9976-90458A30569F}"/>
              </a:ext>
            </a:extLst>
          </p:cNvPr>
          <p:cNvSpPr/>
          <p:nvPr/>
        </p:nvSpPr>
        <p:spPr>
          <a:xfrm>
            <a:off x="5351991" y="2784691"/>
            <a:ext cx="4437961" cy="4278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관리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7A4A28-E1E5-431D-AD13-957975A61BAB}"/>
              </a:ext>
            </a:extLst>
          </p:cNvPr>
          <p:cNvSpPr/>
          <p:nvPr/>
        </p:nvSpPr>
        <p:spPr>
          <a:xfrm>
            <a:off x="5351991" y="4793086"/>
            <a:ext cx="4437961" cy="4278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 관리</a:t>
            </a:r>
            <a:endParaRPr lang="en-US" altLang="ko-KR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4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232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동향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9" y="1442905"/>
            <a:ext cx="1342238" cy="4840108"/>
          </a:xfrm>
          <a:prstGeom prst="rect">
            <a:avLst/>
          </a:prstGeom>
          <a:solidFill>
            <a:srgbClr val="0047B0"/>
          </a:solidFill>
          <a:ln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WHY</a:t>
            </a:r>
          </a:p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8D25C-66C2-46A1-906C-7E067B3F68E5}"/>
              </a:ext>
            </a:extLst>
          </p:cNvPr>
          <p:cNvSpPr txBox="1"/>
          <p:nvPr/>
        </p:nvSpPr>
        <p:spPr>
          <a:xfrm>
            <a:off x="2111229" y="1442905"/>
            <a:ext cx="9224783" cy="472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최근 </a:t>
            </a:r>
            <a:r>
              <a:rPr lang="ko-KR" altLang="en-US" b="1" dirty="0" err="1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딥러닝과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같은 인공지능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(AI) 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기술을 이용하여 얼굴인식의 정확도가 높아짐에 따라 다양한 분야에서 적용사례가 급속도로 증가</a:t>
            </a:r>
            <a:endParaRPr lang="en-US" altLang="ko-KR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범죄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테러 예방 목적으로 사용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공항 보안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출입국 심사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유통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금융</a:t>
            </a:r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500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생체인식 기술 확산 가운데 얼굴인식은 인식 장비와 접촉하지 않아 위생적이고 편의성이 높아 다양한 분야에서 활용성이 기대</a:t>
            </a:r>
            <a:endParaRPr lang="en-US" altLang="ko-KR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글로벌 얼굴인식 시장 규모는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’15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1.5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 달러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24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8.8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 달러로 </a:t>
            </a:r>
            <a:r>
              <a:rPr lang="en-US" altLang="ko-KR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22%</a:t>
            </a:r>
            <a:r>
              <a:rPr lang="ko-KR" altLang="en-US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연평균 성장률을 보일 것으로 예상되는 등 성장전망도 긍정적이다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LG CNS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보안컨설팅팀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LG CNS 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블로그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“</a:t>
            </a:r>
            <a:r>
              <a:rPr lang="ko-KR" altLang="en-US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안면인식 기술 어디까지 왔나</a:t>
            </a:r>
            <a:r>
              <a:rPr lang="en-US" altLang="ko-KR" sz="1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?”&gt;</a:t>
            </a:r>
          </a:p>
        </p:txBody>
      </p:sp>
    </p:spTree>
    <p:extLst>
      <p:ext uri="{BB962C8B-B14F-4D97-AF65-F5344CB8AC3E}">
        <p14:creationId xmlns:p14="http://schemas.microsoft.com/office/powerpoint/2010/main" val="1021015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WEB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GCP(Google Cloud Platform)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사용하여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구현한 모델과 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APP, WEB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연결한다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50209" y="1590256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회원가입 및 로그인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ACE8F-175C-4FA2-8260-50146DBE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48" y="2713471"/>
            <a:ext cx="4186391" cy="3550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AE8FA1-9447-45AC-AF2E-8E1E8B405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38" y="3743261"/>
            <a:ext cx="4006062" cy="2193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938FF83F-3BCA-40A9-98F9-6B318551BC91}"/>
              </a:ext>
            </a:extLst>
          </p:cNvPr>
          <p:cNvSpPr/>
          <p:nvPr/>
        </p:nvSpPr>
        <p:spPr>
          <a:xfrm>
            <a:off x="6484883" y="4274898"/>
            <a:ext cx="893379" cy="427840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800513-BEFD-4774-A6B2-C04CDD423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690" y="2437024"/>
            <a:ext cx="3592436" cy="3827142"/>
          </a:xfrm>
          <a:prstGeom prst="rect">
            <a:avLst/>
          </a:prstGeom>
        </p:spPr>
      </p:pic>
      <p:pic>
        <p:nvPicPr>
          <p:cNvPr id="11" name="Picture 6" descr="SQLite - 위키백과, 우리 모두의 백과사전">
            <a:extLst>
              <a:ext uri="{FF2B5EF4-FFF2-40B4-BE49-F238E27FC236}">
                <a16:creationId xmlns:a16="http://schemas.microsoft.com/office/drawing/2014/main" id="{FF193152-A110-45B9-AE10-FCD89571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258" y="5113343"/>
            <a:ext cx="3002494" cy="14183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210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544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3.4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구현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WEB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카카오 오븐을 사용하여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UI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중심으로 프로토타입을 제작하였다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715859" y="2096444"/>
            <a:ext cx="4778929" cy="427840"/>
          </a:xfrm>
          <a:prstGeom prst="rect">
            <a:avLst/>
          </a:prstGeom>
          <a:solidFill>
            <a:srgbClr val="0047B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기능 프로토타입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1601D5-9A66-40DE-8278-5549B4DC6631}"/>
              </a:ext>
            </a:extLst>
          </p:cNvPr>
          <p:cNvSpPr/>
          <p:nvPr/>
        </p:nvSpPr>
        <p:spPr>
          <a:xfrm>
            <a:off x="1088047" y="4415181"/>
            <a:ext cx="41862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프로토타입 제작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페이지의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설계 및 프로토타이핑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프로토타이핑 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카카오 오븐</a:t>
            </a:r>
          </a:p>
        </p:txBody>
      </p:sp>
      <p:pic>
        <p:nvPicPr>
          <p:cNvPr id="2050" name="Picture 2" descr="카카오(기업) - 나무위키">
            <a:extLst>
              <a:ext uri="{FF2B5EF4-FFF2-40B4-BE49-F238E27FC236}">
                <a16:creationId xmlns:a16="http://schemas.microsoft.com/office/drawing/2014/main" id="{747A17CE-3573-4D43-897D-3DD2CE51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0" y="2981429"/>
            <a:ext cx="3013836" cy="99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893836DC-E7FA-4FC4-8DB9-4B9115894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9" r="4507"/>
          <a:stretch/>
        </p:blipFill>
        <p:spPr>
          <a:xfrm>
            <a:off x="6813983" y="2524284"/>
            <a:ext cx="4927808" cy="3356496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0D5E790C-4D18-4579-A055-96546BFD0841}"/>
              </a:ext>
            </a:extLst>
          </p:cNvPr>
          <p:cNvSpPr/>
          <p:nvPr/>
        </p:nvSpPr>
        <p:spPr>
          <a:xfrm>
            <a:off x="715860" y="2524284"/>
            <a:ext cx="5380140" cy="3356496"/>
          </a:xfrm>
          <a:prstGeom prst="homePlate">
            <a:avLst>
              <a:gd name="adj" fmla="val 1772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3989C1-74B1-41F2-A40A-AE34BB157039}"/>
              </a:ext>
            </a:extLst>
          </p:cNvPr>
          <p:cNvSpPr/>
          <p:nvPr/>
        </p:nvSpPr>
        <p:spPr>
          <a:xfrm>
            <a:off x="6813983" y="2096444"/>
            <a:ext cx="4927808" cy="427840"/>
          </a:xfrm>
          <a:prstGeom prst="rect">
            <a:avLst/>
          </a:prstGeom>
          <a:solidFill>
            <a:srgbClr val="0047B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시연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527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69574" y="1"/>
            <a:ext cx="122615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033630" y="2524540"/>
            <a:ext cx="405516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033630" y="3591340"/>
            <a:ext cx="405516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49806" y="2782669"/>
            <a:ext cx="369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70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2370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54D0-A036-4001-9047-A622398F8717}"/>
              </a:ext>
            </a:extLst>
          </p:cNvPr>
          <p:cNvSpPr/>
          <p:nvPr/>
        </p:nvSpPr>
        <p:spPr>
          <a:xfrm>
            <a:off x="450208" y="1442905"/>
            <a:ext cx="11291582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얼굴인식이란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3DAF38-142A-48E0-B73D-003392B3F21E}"/>
              </a:ext>
            </a:extLst>
          </p:cNvPr>
          <p:cNvSpPr/>
          <p:nvPr/>
        </p:nvSpPr>
        <p:spPr>
          <a:xfrm>
            <a:off x="1993782" y="2505488"/>
            <a:ext cx="9748008" cy="421966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열적외선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촬영</a:t>
            </a:r>
            <a:r>
              <a:rPr lang="en-US" altLang="ko-KR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3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 측정</a:t>
            </a:r>
            <a:r>
              <a:rPr lang="en-US" altLang="ko-KR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골격 분석 등을 통해 얼굴 형태나 열상을 스캔</a:t>
            </a:r>
            <a:r>
              <a:rPr lang="en-US" altLang="ko-KR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저장</a:t>
            </a:r>
            <a:r>
              <a:rPr lang="en-US" altLang="ko-KR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</a:t>
            </a:r>
            <a:r>
              <a:rPr lang="ko-KR" altLang="en-US" sz="2000" b="1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인식하는 기술을 의미</a:t>
            </a:r>
            <a:endParaRPr lang="en-US" altLang="ko-KR" sz="2000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000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500" b="1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카메라를 사용해 얼굴을 캡처한 후에 눈과 눈썹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코와 입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턱 등 각 부위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60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여곳을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분석해 특징되는 데이터를 추출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추출된 자료와 </a:t>
            </a:r>
            <a:r>
              <a:rPr lang="en-US" altLang="ko-KR" sz="20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lang="ko-KR" altLang="en-US" sz="20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저장된 얼굴의 특징 데이터를 비교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얼굴을 인식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3D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적외선 카메라와 센서 등의 기술 발전으로 대중화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딥러닝</a:t>
            </a:r>
            <a:r>
              <a:rPr lang="en-US" altLang="ko-KR" sz="2000" u="sng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(Deep Learning)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</a:t>
            </a: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기술을 이용하면서 얼굴인식 정확도가 빠르게 개선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LG CNS 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보안컨설팅팀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LG CNS 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블로그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“</a:t>
            </a:r>
            <a:r>
              <a:rPr lang="ko-KR" altLang="en-US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안면인식 기술 어디까지 왔나</a:t>
            </a:r>
            <a:r>
              <a:rPr lang="en-US" altLang="ko-KR" sz="1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?”, 2018&gt;</a:t>
            </a:r>
          </a:p>
          <a:p>
            <a:pPr lvl="1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LG CNS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보안컨설팅팀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LG CNS 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블로그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“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안면인식 기술 어디까지 왔나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?”, 2018&gt;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ED7D2E-463D-465E-86DF-3E9CDD4FBDEF}"/>
              </a:ext>
            </a:extLst>
          </p:cNvPr>
          <p:cNvSpPr/>
          <p:nvPr/>
        </p:nvSpPr>
        <p:spPr>
          <a:xfrm>
            <a:off x="450209" y="2063349"/>
            <a:ext cx="1342238" cy="4219663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원리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25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2513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얼굴인식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95C476-F7F7-4BA0-A6AB-3A7577BED326}"/>
              </a:ext>
            </a:extLst>
          </p:cNvPr>
          <p:cNvSpPr/>
          <p:nvPr/>
        </p:nvSpPr>
        <p:spPr>
          <a:xfrm>
            <a:off x="436228" y="1989404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얼굴인식 산업 진단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9D8B7-2F64-455F-9F9F-2652B5EBA642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미국 등 주요국이 사생활 침해 등의 우려로 도입이 주춤하는 사이 중국은 정부의 주도로 얼굴인식 기술력을 빠르게 높이면서 적용 영역을 확대중이다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181BA-F087-4134-BD97-15FD67ADD49A}"/>
              </a:ext>
            </a:extLst>
          </p:cNvPr>
          <p:cNvSpPr txBox="1"/>
          <p:nvPr/>
        </p:nvSpPr>
        <p:spPr>
          <a:xfrm>
            <a:off x="436228" y="2678353"/>
            <a:ext cx="11291582" cy="392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</a:t>
            </a:r>
            <a:r>
              <a:rPr lang="ko-KR" altLang="en-US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인식에 대한 국민 관심도는 긍정적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아직 활용은 일부 서비스에 국한된 초기단계에 머물러 있는 수준</a:t>
            </a:r>
            <a:endParaRPr lang="en-US" altLang="ko-KR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ko-KR" sz="1100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ICT 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종사자를 대상으로 </a:t>
            </a:r>
            <a:r>
              <a:rPr lang="ko-KR" altLang="en-US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인식을 사용해 본 적이 있는가에 대한 질문에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75%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‘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그렇다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 응답 </a:t>
            </a:r>
            <a:endParaRPr lang="en-US" altLang="ko-KR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다만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사용해본 안면인식 종류는 </a:t>
            </a:r>
            <a:r>
              <a:rPr lang="ko-KR" altLang="ko-KR" sz="1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잠금해제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스마트폰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약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70%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압도적이어서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특정 영역에 치우쳐 있는 상황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이외에 출입관리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(12.4%),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닮은 사람 찾기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(9.5%),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금융 거래</a:t>
            </a:r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(5.7%) </a:t>
            </a:r>
            <a:r>
              <a:rPr lang="ko-KR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등의 서비스 사용경험은 상대적으로 미약한 </a:t>
            </a: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실정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endParaRPr lang="ko-KR" altLang="ko-KR" sz="1100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중국 사례이긴 하지만</a:t>
            </a:r>
            <a:r>
              <a:rPr lang="en-US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</a:t>
            </a:r>
            <a:r>
              <a:rPr lang="ko-KR" altLang="ko-KR" dirty="0">
                <a:solidFill>
                  <a:srgbClr val="0047B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인식이 다양한 영역에서 인증의 수단으로 활발하게 적용되고 있음을 고려할 때 국내는 개선의 여지가 큰 것으로 사료</a:t>
            </a:r>
            <a:endParaRPr lang="en-US" altLang="ko-KR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KISTEP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과학기술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&amp;ICT 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정책 기술 동향 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148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호 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이슈분석 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127</a:t>
            </a:r>
            <a:r>
              <a:rPr lang="ko-KR" altLang="en-US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호</a:t>
            </a:r>
            <a:r>
              <a:rPr lang="en-US" altLang="ko-KR" sz="1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&gt;</a:t>
            </a:r>
            <a:endParaRPr lang="ko-KR" altLang="ko-KR" sz="1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0047B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315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4296000" y="1629001"/>
            <a:ext cx="3600000" cy="36000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A face-recognition tech that works even for masked faces - ISRAEL21c">
            <a:extLst>
              <a:ext uri="{FF2B5EF4-FFF2-40B4-BE49-F238E27FC236}">
                <a16:creationId xmlns:a16="http://schemas.microsoft.com/office/drawing/2014/main" id="{1EAD72DF-438D-45B9-BD39-0C726D0D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313082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56922" y="1470994"/>
            <a:ext cx="2478156" cy="3120884"/>
          </a:xfrm>
          <a:prstGeom prst="rect">
            <a:avLst/>
          </a:prstGeom>
          <a:noFill/>
          <a:ln w="57150">
            <a:solidFill>
              <a:srgbClr val="004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70444" y="1707997"/>
            <a:ext cx="1451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02</a:t>
            </a:r>
            <a:endParaRPr lang="ko-KR" altLang="en-US" sz="80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422" y="3601496"/>
            <a:ext cx="209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1470" y="4908659"/>
            <a:ext cx="722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KHU FACE-ID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의 서비스 목표와 구현 방법에 대해서 살펴보겠습니다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70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40" y="409849"/>
            <a:ext cx="284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047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시장상황을 반영하여 안면인식 기술을 경희대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산업경영공학과에 적용시켜 학우들의 편의를 향상시키고자 한다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6F1455-7ED4-466D-AB9F-B4C3BEC71337}"/>
              </a:ext>
            </a:extLst>
          </p:cNvPr>
          <p:cNvGrpSpPr/>
          <p:nvPr/>
        </p:nvGrpSpPr>
        <p:grpSpPr>
          <a:xfrm>
            <a:off x="1856624" y="1896796"/>
            <a:ext cx="8478752" cy="1568717"/>
            <a:chOff x="1935248" y="1812606"/>
            <a:chExt cx="8478752" cy="1568717"/>
          </a:xfrm>
        </p:grpSpPr>
        <p:sp>
          <p:nvSpPr>
            <p:cNvPr id="11" name="리본: 아래로 기울어짐 10">
              <a:extLst>
                <a:ext uri="{FF2B5EF4-FFF2-40B4-BE49-F238E27FC236}">
                  <a16:creationId xmlns:a16="http://schemas.microsoft.com/office/drawing/2014/main" id="{2684E801-7A36-4687-A175-049A4F2A8E73}"/>
                </a:ext>
              </a:extLst>
            </p:cNvPr>
            <p:cNvSpPr/>
            <p:nvPr/>
          </p:nvSpPr>
          <p:spPr>
            <a:xfrm>
              <a:off x="1935248" y="1812606"/>
              <a:ext cx="8478752" cy="1568717"/>
            </a:xfrm>
            <a:prstGeom prst="ribbon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  <a:alpha val="3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09FBAD-81E4-4AD0-A91A-28438799A052}"/>
                </a:ext>
              </a:extLst>
            </p:cNvPr>
            <p:cNvSpPr/>
            <p:nvPr/>
          </p:nvSpPr>
          <p:spPr>
            <a:xfrm>
              <a:off x="3022832" y="2114026"/>
              <a:ext cx="6146336" cy="11492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 산업혁명 시대를 이끌어 나가는 산업경영공학과의</a:t>
              </a:r>
              <a:endPara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DA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“KHU</a:t>
              </a:r>
              <a:r>
                <a:rPr lang="ko-KR" altLang="en-US" sz="2400" dirty="0">
                  <a:solidFill>
                    <a:srgbClr val="DA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DA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FACE-ID” </a:t>
              </a:r>
              <a:r>
                <a:rPr lang="ko-KR" altLang="en-US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계획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76D3B8-CCAC-4672-A06C-BDC91F113E8E}"/>
              </a:ext>
            </a:extLst>
          </p:cNvPr>
          <p:cNvSpPr/>
          <p:nvPr/>
        </p:nvSpPr>
        <p:spPr>
          <a:xfrm>
            <a:off x="704115" y="3816471"/>
            <a:ext cx="4961810" cy="610815"/>
          </a:xfrm>
          <a:prstGeom prst="rect">
            <a:avLst/>
          </a:prstGeom>
          <a:solidFill>
            <a:srgbClr val="005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전자출결관리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시스템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70B48D-5D76-40C9-8B9C-72C23271FBE1}"/>
              </a:ext>
            </a:extLst>
          </p:cNvPr>
          <p:cNvSpPr/>
          <p:nvPr/>
        </p:nvSpPr>
        <p:spPr>
          <a:xfrm>
            <a:off x="6526075" y="3805597"/>
            <a:ext cx="4961810" cy="610815"/>
          </a:xfrm>
          <a:prstGeom prst="rect">
            <a:avLst/>
          </a:prstGeom>
          <a:solidFill>
            <a:srgbClr val="005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얼굴인식을 통한 학생 정보 파악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75C87-CB5E-4102-AABE-31937C935A01}"/>
              </a:ext>
            </a:extLst>
          </p:cNvPr>
          <p:cNvSpPr txBox="1"/>
          <p:nvPr/>
        </p:nvSpPr>
        <p:spPr>
          <a:xfrm>
            <a:off x="704115" y="4588669"/>
            <a:ext cx="5143012" cy="3885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사용자의 얼굴이 데이터베이스에 등록되어 있는지 확인</a:t>
            </a:r>
            <a:endParaRPr lang="en-US" altLang="ko-KR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A8DCB-1597-4BF1-9EAE-FE65CD9BD5D9}"/>
              </a:ext>
            </a:extLst>
          </p:cNvPr>
          <p:cNvSpPr txBox="1"/>
          <p:nvPr/>
        </p:nvSpPr>
        <p:spPr>
          <a:xfrm>
            <a:off x="6526074" y="4588669"/>
            <a:ext cx="466483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사용자의 얼굴과 데이터 </a:t>
            </a:r>
            <a:r>
              <a:rPr lang="ko-KR" altLang="en-US" sz="1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베이스를 비교한 뒤 정보 표시</a:t>
            </a:r>
            <a:endParaRPr lang="ko-KR" altLang="en-US" sz="1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2C78443-A567-4B0F-B181-D1A03CD66C8E}"/>
              </a:ext>
            </a:extLst>
          </p:cNvPr>
          <p:cNvSpPr/>
          <p:nvPr/>
        </p:nvSpPr>
        <p:spPr>
          <a:xfrm>
            <a:off x="1856624" y="5148963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213DC-789A-43F4-9059-E28472967C3D}"/>
              </a:ext>
            </a:extLst>
          </p:cNvPr>
          <p:cNvSpPr txBox="1"/>
          <p:nvPr/>
        </p:nvSpPr>
        <p:spPr>
          <a:xfrm>
            <a:off x="2016015" y="5063843"/>
            <a:ext cx="16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출석 체크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A2E6CD9-6198-41E0-9635-3FE7A84F8B53}"/>
              </a:ext>
            </a:extLst>
          </p:cNvPr>
          <p:cNvSpPr/>
          <p:nvPr/>
        </p:nvSpPr>
        <p:spPr>
          <a:xfrm>
            <a:off x="7383096" y="5158893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20852-C771-433D-A094-B2FF9D074A50}"/>
              </a:ext>
            </a:extLst>
          </p:cNvPr>
          <p:cNvSpPr txBox="1"/>
          <p:nvPr/>
        </p:nvSpPr>
        <p:spPr>
          <a:xfrm>
            <a:off x="7542487" y="5083284"/>
            <a:ext cx="335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수업 보조 도구로 학생 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A8138D-5722-4F50-A20D-56D79A79D90D}"/>
              </a:ext>
            </a:extLst>
          </p:cNvPr>
          <p:cNvSpPr txBox="1"/>
          <p:nvPr/>
        </p:nvSpPr>
        <p:spPr>
          <a:xfrm>
            <a:off x="704115" y="5530554"/>
            <a:ext cx="5143012" cy="1034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호명하는 방식에서 변화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출석을 부르며 발생하는 시간 절약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교수님과 학생의 편의 개선을 통한 수업의 질 향상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721383-28C6-4637-B81B-DAD037952C7F}"/>
              </a:ext>
            </a:extLst>
          </p:cNvPr>
          <p:cNvSpPr txBox="1"/>
          <p:nvPr/>
        </p:nvSpPr>
        <p:spPr>
          <a:xfrm>
            <a:off x="6526075" y="5556973"/>
            <a:ext cx="5143012" cy="10348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교수님의 수업 보조 도구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AR</a:t>
            </a: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활용한 학생 정보 파악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학생의 정보를 통한 수업의 질 향상</a:t>
            </a:r>
            <a:endParaRPr lang="en-US" altLang="ko-KR" sz="1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86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021EBD-50A9-49B0-AA20-B53EEB15E724}"/>
              </a:ext>
            </a:extLst>
          </p:cNvPr>
          <p:cNvSpPr/>
          <p:nvPr/>
        </p:nvSpPr>
        <p:spPr>
          <a:xfrm flipV="1">
            <a:off x="450209" y="1038348"/>
            <a:ext cx="11291582" cy="45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3A53-5FCB-4CFD-A0D1-85B1B1707574}"/>
              </a:ext>
            </a:extLst>
          </p:cNvPr>
          <p:cNvSpPr txBox="1"/>
          <p:nvPr/>
        </p:nvSpPr>
        <p:spPr>
          <a:xfrm>
            <a:off x="548639" y="409849"/>
            <a:ext cx="312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9EA85-35FD-412E-9398-7F45F1C7FC1F}"/>
              </a:ext>
            </a:extLst>
          </p:cNvPr>
          <p:cNvSpPr txBox="1"/>
          <p:nvPr/>
        </p:nvSpPr>
        <p:spPr>
          <a:xfrm>
            <a:off x="450209" y="132850"/>
            <a:ext cx="166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Macarena Approach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3A943-7045-4998-B446-07EE2E334621}"/>
              </a:ext>
            </a:extLst>
          </p:cNvPr>
          <p:cNvSpPr txBox="1"/>
          <p:nvPr/>
        </p:nvSpPr>
        <p:spPr>
          <a:xfrm>
            <a:off x="450209" y="1174459"/>
            <a:ext cx="11457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다른 생체인식 기술과 비교하여 안면인식 기술은 편의성이 뛰어나 다양한 곳에 적용 가능하고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학교와 같은 공공시설에 도입되면 업무 처리 속도 향상 및 대기시간을 현저히 줄일 수 있다</a:t>
            </a:r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76D3B8-CCAC-4672-A06C-BDC91F113E8E}"/>
              </a:ext>
            </a:extLst>
          </p:cNvPr>
          <p:cNvSpPr/>
          <p:nvPr/>
        </p:nvSpPr>
        <p:spPr>
          <a:xfrm>
            <a:off x="450210" y="2434239"/>
            <a:ext cx="3483094" cy="6108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산공과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실습실 출입 통제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C75C87-CB5E-4102-AABE-31937C935A01}"/>
              </a:ext>
            </a:extLst>
          </p:cNvPr>
          <p:cNvSpPr txBox="1"/>
          <p:nvPr/>
        </p:nvSpPr>
        <p:spPr>
          <a:xfrm>
            <a:off x="608427" y="2939554"/>
            <a:ext cx="3065898" cy="2639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사용자의 얼굴이 데이터베이스에 등록되어 있는지 확인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매일 비밀번호 변경 필요 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사용하여 학생회 업무 편의성 향상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실습실 관리의 효율성 증대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A8DCB-1597-4BF1-9EAE-FE65CD9BD5D9}"/>
              </a:ext>
            </a:extLst>
          </p:cNvPr>
          <p:cNvSpPr txBox="1"/>
          <p:nvPr/>
        </p:nvSpPr>
        <p:spPr>
          <a:xfrm>
            <a:off x="4563051" y="3262719"/>
            <a:ext cx="3065898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사용자의 얼굴과 데이터 베이스를 비교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학생 정보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학과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학번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데이터베이스에서 가져온 후 좌석 선택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학생증 도용과 대리 좌석 근절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3A0535-8DE4-4D41-816C-4832BC9405D8}"/>
              </a:ext>
            </a:extLst>
          </p:cNvPr>
          <p:cNvSpPr txBox="1"/>
          <p:nvPr/>
        </p:nvSpPr>
        <p:spPr>
          <a:xfrm>
            <a:off x="8467296" y="3262719"/>
            <a:ext cx="3065898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사용자의 얼굴과 데이터 베이스를 비교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대리 수령 근절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학생들의 대기시간 최소화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학생회 업무의 효율 증대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2C78443-A567-4B0F-B181-D1A03CD66C8E}"/>
              </a:ext>
            </a:extLst>
          </p:cNvPr>
          <p:cNvSpPr/>
          <p:nvPr/>
        </p:nvSpPr>
        <p:spPr>
          <a:xfrm>
            <a:off x="920884" y="5590123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213DC-789A-43F4-9059-E28472967C3D}"/>
              </a:ext>
            </a:extLst>
          </p:cNvPr>
          <p:cNvSpPr txBox="1"/>
          <p:nvPr/>
        </p:nvSpPr>
        <p:spPr>
          <a:xfrm>
            <a:off x="1205218" y="5392947"/>
            <a:ext cx="181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얼굴인식을 통한 출입 권한 부여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A2E6CD9-6198-41E0-9635-3FE7A84F8B53}"/>
              </a:ext>
            </a:extLst>
          </p:cNvPr>
          <p:cNvSpPr/>
          <p:nvPr/>
        </p:nvSpPr>
        <p:spPr>
          <a:xfrm>
            <a:off x="4954177" y="5572671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20852-C771-433D-A094-B2FF9D074A50}"/>
              </a:ext>
            </a:extLst>
          </p:cNvPr>
          <p:cNvSpPr txBox="1"/>
          <p:nvPr/>
        </p:nvSpPr>
        <p:spPr>
          <a:xfrm>
            <a:off x="5180681" y="5497062"/>
            <a:ext cx="20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학생증 필요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16D8F6E-A2C4-44E9-A5D9-AABB9403AABD}"/>
              </a:ext>
            </a:extLst>
          </p:cNvPr>
          <p:cNvSpPr/>
          <p:nvPr/>
        </p:nvSpPr>
        <p:spPr>
          <a:xfrm>
            <a:off x="8791283" y="5497062"/>
            <a:ext cx="318782" cy="21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390438-75FB-4BCB-A433-26B83924D986}"/>
              </a:ext>
            </a:extLst>
          </p:cNvPr>
          <p:cNvSpPr txBox="1"/>
          <p:nvPr/>
        </p:nvSpPr>
        <p:spPr>
          <a:xfrm>
            <a:off x="9026174" y="5256342"/>
            <a:ext cx="2170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자치회비 납부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여부 파악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4C50B8-DBD9-41E6-BE26-5F7E498947B5}"/>
              </a:ext>
            </a:extLst>
          </p:cNvPr>
          <p:cNvSpPr/>
          <p:nvPr/>
        </p:nvSpPr>
        <p:spPr>
          <a:xfrm>
            <a:off x="436228" y="1850232"/>
            <a:ext cx="11305563" cy="4278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KHU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FACE-ID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적용 가능 범위 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FBC79E-C07C-422F-B825-F46C140514E7}"/>
              </a:ext>
            </a:extLst>
          </p:cNvPr>
          <p:cNvSpPr/>
          <p:nvPr/>
        </p:nvSpPr>
        <p:spPr>
          <a:xfrm>
            <a:off x="4271099" y="2445548"/>
            <a:ext cx="3705232" cy="6108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열람실 좌석 서비스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0AFE1D-0D32-4A87-ADE6-298F4467A924}"/>
              </a:ext>
            </a:extLst>
          </p:cNvPr>
          <p:cNvSpPr/>
          <p:nvPr/>
        </p:nvSpPr>
        <p:spPr>
          <a:xfrm>
            <a:off x="8258698" y="2434239"/>
            <a:ext cx="3483094" cy="6108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자치회비 납부 파악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82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2127</Words>
  <Application>Microsoft Office PowerPoint</Application>
  <PresentationFormat>와이드스크린</PresentationFormat>
  <Paragraphs>404</Paragraphs>
  <Slides>42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5" baseType="lpstr">
      <vt:lpstr>경기천년제목 Bold</vt:lpstr>
      <vt:lpstr>KoPubWorld돋움체_Pro Medium</vt:lpstr>
      <vt:lpstr>KoPubWorld돋움체 Bold</vt:lpstr>
      <vt:lpstr>Tmon몬소리OTF Black</vt:lpstr>
      <vt:lpstr>맑은 고딕</vt:lpstr>
      <vt:lpstr>Wingdings</vt:lpstr>
      <vt:lpstr>KoPubWorld돋움체_Pro Light</vt:lpstr>
      <vt:lpstr>KoPubWorld돋움체 Medium</vt:lpstr>
      <vt:lpstr>Tmon몬소리 Black</vt:lpstr>
      <vt:lpstr>Arial</vt:lpstr>
      <vt:lpstr>나눔고딕 ExtraBold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HOSUNG</dc:creator>
  <cp:lastModifiedBy>KIM HOSUNG</cp:lastModifiedBy>
  <cp:revision>69</cp:revision>
  <dcterms:created xsi:type="dcterms:W3CDTF">2020-03-26T04:44:04Z</dcterms:created>
  <dcterms:modified xsi:type="dcterms:W3CDTF">2020-05-27T04:59:10Z</dcterms:modified>
</cp:coreProperties>
</file>